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2"/>
  </p:notesMasterIdLst>
  <p:sldIdLst>
    <p:sldId id="430" r:id="rId2"/>
    <p:sldId id="369" r:id="rId3"/>
    <p:sldId id="259" r:id="rId4"/>
    <p:sldId id="260" r:id="rId5"/>
    <p:sldId id="276" r:id="rId6"/>
    <p:sldId id="371" r:id="rId7"/>
    <p:sldId id="378" r:id="rId8"/>
    <p:sldId id="264" r:id="rId9"/>
    <p:sldId id="267" r:id="rId10"/>
    <p:sldId id="375" r:id="rId11"/>
    <p:sldId id="268" r:id="rId12"/>
    <p:sldId id="269" r:id="rId13"/>
    <p:sldId id="377" r:id="rId14"/>
    <p:sldId id="449" r:id="rId15"/>
    <p:sldId id="438" r:id="rId16"/>
    <p:sldId id="376" r:id="rId17"/>
    <p:sldId id="379" r:id="rId18"/>
    <p:sldId id="380" r:id="rId19"/>
    <p:sldId id="381" r:id="rId20"/>
    <p:sldId id="270" r:id="rId21"/>
    <p:sldId id="271" r:id="rId22"/>
    <p:sldId id="365" r:id="rId23"/>
    <p:sldId id="383" r:id="rId24"/>
    <p:sldId id="384" r:id="rId25"/>
    <p:sldId id="386" r:id="rId26"/>
    <p:sldId id="275" r:id="rId27"/>
    <p:sldId id="278" r:id="rId28"/>
    <p:sldId id="388" r:id="rId29"/>
    <p:sldId id="281" r:id="rId30"/>
    <p:sldId id="282" r:id="rId31"/>
    <p:sldId id="389" r:id="rId32"/>
    <p:sldId id="407" r:id="rId33"/>
    <p:sldId id="392" r:id="rId34"/>
    <p:sldId id="391" r:id="rId35"/>
    <p:sldId id="393" r:id="rId36"/>
    <p:sldId id="397" r:id="rId37"/>
    <p:sldId id="408" r:id="rId38"/>
    <p:sldId id="398" r:id="rId39"/>
    <p:sldId id="399" r:id="rId40"/>
    <p:sldId id="400" r:id="rId41"/>
    <p:sldId id="401" r:id="rId42"/>
    <p:sldId id="450" r:id="rId43"/>
    <p:sldId id="411" r:id="rId44"/>
    <p:sldId id="412" r:id="rId45"/>
    <p:sldId id="285" r:id="rId46"/>
    <p:sldId id="406" r:id="rId47"/>
    <p:sldId id="287" r:id="rId48"/>
    <p:sldId id="413" r:id="rId49"/>
    <p:sldId id="414" r:id="rId50"/>
    <p:sldId id="442" r:id="rId51"/>
    <p:sldId id="443" r:id="rId52"/>
    <p:sldId id="448" r:id="rId53"/>
    <p:sldId id="439" r:id="rId54"/>
    <p:sldId id="440" r:id="rId55"/>
    <p:sldId id="444" r:id="rId56"/>
    <p:sldId id="445" r:id="rId57"/>
    <p:sldId id="446" r:id="rId58"/>
    <p:sldId id="415" r:id="rId59"/>
    <p:sldId id="362" r:id="rId60"/>
    <p:sldId id="363" r:id="rId61"/>
    <p:sldId id="364" r:id="rId62"/>
    <p:sldId id="416" r:id="rId63"/>
    <p:sldId id="417" r:id="rId64"/>
    <p:sldId id="304" r:id="rId65"/>
    <p:sldId id="355" r:id="rId66"/>
    <p:sldId id="419" r:id="rId67"/>
    <p:sldId id="307" r:id="rId68"/>
    <p:sldId id="421" r:id="rId69"/>
    <p:sldId id="308" r:id="rId70"/>
    <p:sldId id="420" r:id="rId71"/>
    <p:sldId id="424" r:id="rId72"/>
    <p:sldId id="314" r:id="rId73"/>
    <p:sldId id="315" r:id="rId74"/>
    <p:sldId id="425" r:id="rId75"/>
    <p:sldId id="427" r:id="rId76"/>
    <p:sldId id="323" r:id="rId77"/>
    <p:sldId id="428" r:id="rId78"/>
    <p:sldId id="429" r:id="rId79"/>
    <p:sldId id="447" r:id="rId80"/>
    <p:sldId id="451" r:id="rId81"/>
  </p:sldIdLst>
  <p:sldSz cx="936148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1FF"/>
    <a:srgbClr val="0000FF"/>
    <a:srgbClr val="FFE6C1"/>
    <a:srgbClr val="FFD393"/>
    <a:srgbClr val="CCECFF"/>
    <a:srgbClr val="00FF00"/>
    <a:srgbClr val="FFCCCC"/>
    <a:srgbClr val="FF9933"/>
    <a:srgbClr val="F1B7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9642" autoAdjust="0"/>
  </p:normalViewPr>
  <p:slideViewPr>
    <p:cSldViewPr snapToGrid="0">
      <p:cViewPr varScale="1">
        <p:scale>
          <a:sx n="88" d="100"/>
          <a:sy n="88" d="100"/>
        </p:scale>
        <p:origin x="1008" y="57"/>
      </p:cViewPr>
      <p:guideLst>
        <p:guide orient="horz" pos="2160"/>
        <p:guide pos="2949"/>
      </p:guideLst>
    </p:cSldViewPr>
  </p:slideViewPr>
  <p:notesTextViewPr>
    <p:cViewPr>
      <p:scale>
        <a:sx n="1" d="1"/>
        <a:sy n="1" d="1"/>
      </p:scale>
      <p:origin x="0" y="0"/>
    </p:cViewPr>
  </p:notesTextViewPr>
  <p:sorterViewPr>
    <p:cViewPr varScale="1">
      <p:scale>
        <a:sx n="1" d="1"/>
        <a:sy n="1" d="1"/>
      </p:scale>
      <p:origin x="0" y="-17187"/>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EB2488-CA75-4D2D-B3A5-846DDAD32542}" type="datetimeFigureOut">
              <a:rPr lang="en-US" smtClean="0"/>
              <a:pPr/>
              <a:t>3/14/2026</a:t>
            </a:fld>
            <a:endParaRPr lang="en-US"/>
          </a:p>
        </p:txBody>
      </p:sp>
      <p:sp>
        <p:nvSpPr>
          <p:cNvPr id="4" name="Slide Image Placeholder 3"/>
          <p:cNvSpPr>
            <a:spLocks noGrp="1" noRot="1" noChangeAspect="1"/>
          </p:cNvSpPr>
          <p:nvPr>
            <p:ph type="sldImg" idx="2"/>
          </p:nvPr>
        </p:nvSpPr>
        <p:spPr>
          <a:xfrm>
            <a:off x="1322388" y="1143000"/>
            <a:ext cx="4213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F8FD67-AC4B-4F14-9A15-E98000F5E382}" type="slidenum">
              <a:rPr lang="en-US" smtClean="0"/>
              <a:pPr/>
              <a:t>‹#›</a:t>
            </a:fld>
            <a:endParaRPr lang="en-US"/>
          </a:p>
        </p:txBody>
      </p:sp>
    </p:spTree>
    <p:extLst>
      <p:ext uri="{BB962C8B-B14F-4D97-AF65-F5344CB8AC3E}">
        <p14:creationId xmlns:p14="http://schemas.microsoft.com/office/powerpoint/2010/main" val="2679817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22388" y="1143000"/>
            <a:ext cx="4213225" cy="3086100"/>
          </a:xfrm>
        </p:spPr>
        <p:txBody>
          <a:bodyPr/>
          <a:lstStyle/>
          <a:p>
            <a:endParaRPr lang="en-US"/>
          </a:p>
        </p:txBody>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10"/>
          </p:nvPr>
        </p:nvSpPr>
        <p:spPr/>
        <p:txBody>
          <a:bodyPr/>
          <a:lstStyle/>
          <a:p>
            <a:pPr algn="l" rtl="0"/>
            <a:fld id="{5FF8FD67-AC4B-4F14-9A15-E98000F5E382}" type="slidenum">
              <a:rPr lang="en-US" smtClean="0"/>
              <a:pPr algn="l" rtl="0"/>
              <a:t>67</a:t>
            </a:fld>
            <a:endParaRPr lang="en-US"/>
          </a:p>
        </p:txBody>
      </p:sp>
    </p:spTree>
    <p:extLst>
      <p:ext uri="{BB962C8B-B14F-4D97-AF65-F5344CB8AC3E}">
        <p14:creationId xmlns:p14="http://schemas.microsoft.com/office/powerpoint/2010/main" val="522431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22388" y="1143000"/>
            <a:ext cx="4213225" cy="3086100"/>
          </a:xfrm>
        </p:spPr>
        <p:txBody>
          <a:bodyPr/>
          <a:lstStyle/>
          <a:p>
            <a:endParaRPr lang="en-US"/>
          </a:p>
        </p:txBody>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10"/>
          </p:nvPr>
        </p:nvSpPr>
        <p:spPr/>
        <p:txBody>
          <a:bodyPr/>
          <a:lstStyle/>
          <a:p>
            <a:pPr algn="l" rtl="0"/>
            <a:fld id="{5FF8FD67-AC4B-4F14-9A15-E98000F5E382}" type="slidenum">
              <a:rPr lang="en-US" smtClean="0"/>
              <a:pPr algn="l" rtl="0"/>
              <a:t>68</a:t>
            </a:fld>
            <a:endParaRPr lang="en-US"/>
          </a:p>
        </p:txBody>
      </p:sp>
    </p:spTree>
    <p:extLst>
      <p:ext uri="{BB962C8B-B14F-4D97-AF65-F5344CB8AC3E}">
        <p14:creationId xmlns:p14="http://schemas.microsoft.com/office/powerpoint/2010/main" val="522431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2113" y="2130428"/>
            <a:ext cx="7957265" cy="1470025"/>
          </a:xfrm>
        </p:spPr>
        <p:txBody>
          <a:bodyPr/>
          <a:lstStyle/>
          <a:p>
            <a:r>
              <a:rPr lang="en-US"/>
              <a:t>Click to edit Master title style</a:t>
            </a:r>
          </a:p>
        </p:txBody>
      </p:sp>
      <p:sp>
        <p:nvSpPr>
          <p:cNvPr id="3" name="Subtitle 2"/>
          <p:cNvSpPr>
            <a:spLocks noGrp="1"/>
          </p:cNvSpPr>
          <p:nvPr>
            <p:ph type="subTitle" idx="1"/>
          </p:nvPr>
        </p:nvSpPr>
        <p:spPr>
          <a:xfrm>
            <a:off x="1404223" y="3886200"/>
            <a:ext cx="655304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AAABA2D-E3AF-418C-902B-07B88BA81682}" type="datetimeFigureOut">
              <a:rPr lang="en-US" smtClean="0"/>
              <a:pPr/>
              <a:t>3/14/2026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AABA2D-E3AF-418C-902B-07B88BA81682}" type="datetimeFigureOut">
              <a:rPr lang="en-US" smtClean="0"/>
              <a:pPr/>
              <a:t>3/14/2026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9606" y="274641"/>
            <a:ext cx="2155093"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9452" y="274641"/>
            <a:ext cx="6314128"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AABA2D-E3AF-418C-902B-07B88BA81682}" type="datetimeFigureOut">
              <a:rPr lang="en-US" smtClean="0"/>
              <a:pPr/>
              <a:t>3/14/2026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AABA2D-E3AF-418C-902B-07B88BA81682}" type="datetimeFigureOut">
              <a:rPr lang="en-US" smtClean="0"/>
              <a:pPr/>
              <a:t>3/14/2026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494" y="4406903"/>
            <a:ext cx="795726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39494" y="2906713"/>
            <a:ext cx="795726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AABA2D-E3AF-418C-902B-07B88BA81682}" type="datetimeFigureOut">
              <a:rPr lang="en-US" smtClean="0"/>
              <a:pPr/>
              <a:t>3/14/2026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9453" y="1600203"/>
            <a:ext cx="423379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69276" y="1600203"/>
            <a:ext cx="423542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AABA2D-E3AF-418C-902B-07B88BA81682}" type="datetimeFigureOut">
              <a:rPr lang="en-US" smtClean="0"/>
              <a:pPr/>
              <a:t>3/14/2026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076" y="274638"/>
            <a:ext cx="8425339"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68074" y="1535113"/>
            <a:ext cx="413628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074" y="2174875"/>
            <a:ext cx="413628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755506" y="1535113"/>
            <a:ext cx="41379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5506" y="2174875"/>
            <a:ext cx="41379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AAABA2D-E3AF-418C-902B-07B88BA81682}" type="datetimeFigureOut">
              <a:rPr lang="en-US" smtClean="0"/>
              <a:pPr/>
              <a:t>3/14/2026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AAABA2D-E3AF-418C-902B-07B88BA81682}" type="datetimeFigureOut">
              <a:rPr lang="en-US" smtClean="0"/>
              <a:pPr/>
              <a:t>3/14/2026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AABA2D-E3AF-418C-902B-07B88BA81682}" type="datetimeFigureOut">
              <a:rPr lang="en-US" smtClean="0"/>
              <a:pPr/>
              <a:t>3/14/2026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076" y="273050"/>
            <a:ext cx="3079865"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660082" y="273053"/>
            <a:ext cx="523333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076" y="1435103"/>
            <a:ext cx="307986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AABA2D-E3AF-418C-902B-07B88BA81682}" type="datetimeFigureOut">
              <a:rPr lang="en-US" smtClean="0"/>
              <a:pPr/>
              <a:t>3/14/2026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4917" y="4800600"/>
            <a:ext cx="561689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834917" y="612775"/>
            <a:ext cx="561689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4917" y="5367338"/>
            <a:ext cx="561689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AABA2D-E3AF-418C-902B-07B88BA81682}" type="datetimeFigureOut">
              <a:rPr lang="en-US" smtClean="0"/>
              <a:pPr/>
              <a:t>3/14/2026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6B18-8D0C-468D-A681-EA278ABFC5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76" y="274638"/>
            <a:ext cx="8425339"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68076" y="1600203"/>
            <a:ext cx="842533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68076" y="6356353"/>
            <a:ext cx="218434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AABA2D-E3AF-418C-902B-07B88BA81682}" type="datetimeFigureOut">
              <a:rPr lang="en-US" smtClean="0"/>
              <a:pPr/>
              <a:t>3/14/2026</a:t>
            </a:fld>
            <a:endParaRPr lang="en-US"/>
          </a:p>
        </p:txBody>
      </p:sp>
      <p:sp>
        <p:nvSpPr>
          <p:cNvPr id="5" name="Footer Placeholder 4"/>
          <p:cNvSpPr>
            <a:spLocks noGrp="1"/>
          </p:cNvSpPr>
          <p:nvPr>
            <p:ph type="ftr" sz="quarter" idx="3"/>
          </p:nvPr>
        </p:nvSpPr>
        <p:spPr>
          <a:xfrm>
            <a:off x="3198510" y="6356353"/>
            <a:ext cx="296447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09068" y="6356353"/>
            <a:ext cx="21843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C6B18-8D0C-468D-A681-EA278ABFC5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4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6.xml"/><Relationship Id="rId4" Type="http://schemas.openxmlformats.org/officeDocument/2006/relationships/image" Target="../media/image74.jpeg"/></Relationships>
</file>

<file path=ppt/slides/_rels/slide6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6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6.xml"/><Relationship Id="rId6" Type="http://schemas.openxmlformats.org/officeDocument/2006/relationships/image" Target="../media/image97.jpeg"/><Relationship Id="rId5" Type="http://schemas.openxmlformats.org/officeDocument/2006/relationships/image" Target="../media/image96.gif"/><Relationship Id="rId4" Type="http://schemas.openxmlformats.org/officeDocument/2006/relationships/image" Target="../media/image95.jpeg"/></Relationships>
</file>

<file path=ppt/slides/_rels/slide7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87125" y="447675"/>
            <a:ext cx="8425339" cy="1143000"/>
          </a:xfrm>
        </p:spPr>
        <p:txBody>
          <a:bodyPr>
            <a:normAutofit/>
          </a:bodyPr>
          <a:lstStyle/>
          <a:p>
            <a:pPr algn="ctr" rtl="0">
              <a:defRPr/>
            </a:pPr>
            <a:r>
              <a:rPr lang="sr-Cyrl-RS" sz="3200" b="1" dirty="0">
                <a:solidFill>
                  <a:srgbClr val="002060"/>
                </a:solidFill>
                <a:latin typeface="Palatino Linotype" panose="02040502050505030304" pitchFamily="18" charset="0"/>
              </a:rPr>
              <a:t>TEACHING UNIT</a:t>
            </a:r>
            <a:r>
              <a:rPr lang="en-US" sz="3200" b="1" dirty="0">
                <a:solidFill>
                  <a:srgbClr val="002060"/>
                </a:solidFill>
                <a:latin typeface="Palatino Linotype" panose="02040502050505030304" pitchFamily="18" charset="0"/>
              </a:rPr>
              <a:t> 5</a:t>
            </a:r>
          </a:p>
        </p:txBody>
      </p:sp>
      <p:sp>
        <p:nvSpPr>
          <p:cNvPr id="4" name="Rectangle 2">
            <a:extLst>
              <a:ext uri="{FF2B5EF4-FFF2-40B4-BE49-F238E27FC236}">
                <a16:creationId xmlns:a16="http://schemas.microsoft.com/office/drawing/2014/main" id="{E4C201D0-C59E-DC48-9911-D14827ED31E1}"/>
              </a:ext>
            </a:extLst>
          </p:cNvPr>
          <p:cNvSpPr txBox="1">
            <a:spLocks noChangeArrowheads="1"/>
          </p:cNvSpPr>
          <p:nvPr/>
        </p:nvSpPr>
        <p:spPr>
          <a:xfrm>
            <a:off x="487125" y="2345871"/>
            <a:ext cx="8425339" cy="1921330"/>
          </a:xfrm>
          <a:prstGeom prst="rect">
            <a:avLst/>
          </a:prstGeom>
          <a:solidFill>
            <a:schemeClr val="bg2"/>
          </a:solidFill>
          <a:ln>
            <a:solidFill>
              <a:schemeClr val="accent1">
                <a:lumMod val="50000"/>
              </a:schemeClr>
            </a:solidFill>
          </a:ln>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0">
              <a:lnSpc>
                <a:spcPct val="120000"/>
              </a:lnSpc>
              <a:defRPr/>
            </a:pPr>
            <a:r>
              <a:rPr lang="en-US" sz="2800" b="1" dirty="0">
                <a:solidFill>
                  <a:srgbClr val="002060"/>
                </a:solidFill>
                <a:latin typeface="Palatino Linotype" panose="02040502050505030304" pitchFamily="18" charset="0"/>
              </a:rPr>
              <a:t>CAUSATIVE AGENTS OF DIARRHEAL SYNDROMES</a:t>
            </a:r>
          </a:p>
          <a:p>
            <a:pPr rtl="0">
              <a:lnSpc>
                <a:spcPct val="120000"/>
              </a:lnSpc>
              <a:defRPr/>
            </a:pPr>
            <a:endParaRPr lang="en-US" sz="2800" b="1" dirty="0">
              <a:solidFill>
                <a:srgbClr val="002060"/>
              </a:solidFill>
              <a:latin typeface="Palatino Linotype" panose="02040502050505030304" pitchFamily="18" charset="0"/>
            </a:endParaRPr>
          </a:p>
          <a:p>
            <a:pPr rtl="0">
              <a:lnSpc>
                <a:spcPct val="120000"/>
              </a:lnSpc>
              <a:defRPr/>
            </a:pPr>
            <a:r>
              <a:rPr lang="en-US" sz="2800" b="1" dirty="0">
                <a:solidFill>
                  <a:srgbClr val="002060"/>
                </a:solidFill>
                <a:latin typeface="Palatino Linotype" panose="02040502050505030304" pitchFamily="18" charset="0"/>
              </a:rPr>
              <a:t>ENTEROBACTERIA AND OTHER </a:t>
            </a:r>
            <a:r>
              <a:rPr lang="en-US" sz="2800" b="1" i="1" dirty="0">
                <a:solidFill>
                  <a:srgbClr val="002060"/>
                </a:solidFill>
                <a:latin typeface="Palatino Linotype" panose="02040502050505030304" pitchFamily="18" charset="0"/>
              </a:rPr>
              <a:t>GRAM</a:t>
            </a:r>
            <a:r>
              <a:rPr lang="en-US" sz="2800" b="1" dirty="0">
                <a:solidFill>
                  <a:srgbClr val="002060"/>
                </a:solidFill>
                <a:latin typeface="Palatino Linotype" panose="02040502050505030304" pitchFamily="18" charset="0"/>
              </a:rPr>
              <a:t>-NEGATIVE BACILLI</a:t>
            </a:r>
            <a:endParaRPr lang="ru-RU" sz="2800" b="1" dirty="0">
              <a:solidFill>
                <a:srgbClr val="002060"/>
              </a:solidFill>
              <a:latin typeface="Palatino Linotype" panose="02040502050505030304" pitchFamily="18" charset="0"/>
            </a:endParaRPr>
          </a:p>
        </p:txBody>
      </p:sp>
    </p:spTree>
    <p:extLst>
      <p:ext uri="{BB962C8B-B14F-4D97-AF65-F5344CB8AC3E}">
        <p14:creationId xmlns:p14="http://schemas.microsoft.com/office/powerpoint/2010/main" val="952669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23116" y="323165"/>
            <a:ext cx="8678009" cy="3909515"/>
          </a:xfrm>
          <a:prstGeom prst="rect">
            <a:avLst/>
          </a:prstGeom>
        </p:spPr>
        <p:txBody>
          <a:bodyPr>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Practically </a:t>
            </a:r>
            <a:r>
              <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rPr>
              <a:t>all </a:t>
            </a:r>
            <a:r>
              <a:rPr kumimoji="0" lang="en-US" sz="2400" b="0" i="1" u="none" strike="noStrike" kern="1200" cap="none" spc="0" normalizeH="0" baseline="0" noProof="0" dirty="0">
                <a:ln>
                  <a:noFill/>
                </a:ln>
                <a:solidFill>
                  <a:schemeClr val="tx1"/>
                </a:solidFill>
                <a:effectLst/>
                <a:uLnTx/>
                <a:uFillTx/>
                <a:latin typeface="Palatino Linotype" panose="02040502050505030304" pitchFamily="18" charset="0"/>
              </a:rPr>
              <a:t>Gram</a:t>
            </a:r>
            <a:r>
              <a:rPr kumimoji="0" lang="sr-Cyrl-RS" sz="2400" b="0" i="1" u="none" strike="noStrike" kern="1200" cap="none" spc="0" normalizeH="0" baseline="0" noProof="0" dirty="0">
                <a:ln>
                  <a:noFill/>
                </a:ln>
                <a:solidFill>
                  <a:schemeClr val="tx1"/>
                </a:solidFill>
                <a:effectLst/>
                <a:uLnTx/>
                <a:uFillTx/>
                <a:latin typeface="Palatino Linotype" panose="02040502050505030304" pitchFamily="18" charset="0"/>
              </a:rPr>
              <a:t>-</a:t>
            </a: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negative</a:t>
            </a:r>
            <a:r>
              <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rPr>
              <a:t> </a:t>
            </a: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bacteria have</a:t>
            </a:r>
            <a:r>
              <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rPr>
              <a:t> </a:t>
            </a:r>
            <a:r>
              <a:rPr kumimoji="0" lang="sr-Cyrl-RS" sz="2400" b="1" i="0" u="none" strike="noStrike" kern="1200" cap="none" spc="0" normalizeH="0" baseline="0" noProof="0" dirty="0">
                <a:ln>
                  <a:noFill/>
                </a:ln>
                <a:solidFill>
                  <a:srgbClr val="C00000"/>
                </a:solidFill>
                <a:effectLst/>
                <a:uLnTx/>
                <a:uFillTx/>
                <a:latin typeface="Palatino Linotype" panose="02040502050505030304" pitchFamily="18" charset="0"/>
              </a:rPr>
              <a:t>type 1</a:t>
            </a:r>
            <a:r>
              <a:rPr kumimoji="0" lang="sr-Cyrl-RS" sz="2400" b="1" i="0" u="none" strike="noStrike" kern="1200" cap="none" spc="0" normalizeH="0" baseline="0" noProof="0" dirty="0">
                <a:ln>
                  <a:noFill/>
                </a:ln>
                <a:solidFill>
                  <a:schemeClr val="tx1"/>
                </a:solidFill>
                <a:effectLst/>
                <a:uLnTx/>
                <a:uFillTx/>
                <a:latin typeface="Palatino Linotype" panose="02040502050505030304" pitchFamily="18" charset="0"/>
              </a:rPr>
              <a:t> </a:t>
            </a: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or so-called</a:t>
            </a:r>
            <a:r>
              <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rPr>
              <a:t> </a:t>
            </a:r>
            <a:r>
              <a:rPr kumimoji="0" lang="sr-Cyrl-RS" sz="2400" b="1" i="0" u="none" strike="noStrike" kern="1200" cap="none" spc="0" normalizeH="0" baseline="0" noProof="0" dirty="0">
                <a:ln>
                  <a:noFill/>
                </a:ln>
                <a:solidFill>
                  <a:srgbClr val="C00000"/>
                </a:solidFill>
                <a:effectLst/>
                <a:uLnTx/>
                <a:uFillTx/>
                <a:latin typeface="Palatino Linotype" panose="02040502050505030304" pitchFamily="18" charset="0"/>
              </a:rPr>
              <a:t>common </a:t>
            </a:r>
            <a:r>
              <a:rPr kumimoji="0" lang="en-US" sz="2400" b="1" i="0" u="none" strike="noStrike" kern="1200" cap="none" spc="0" normalizeH="0" baseline="0" noProof="0" dirty="0">
                <a:ln>
                  <a:noFill/>
                </a:ln>
                <a:solidFill>
                  <a:srgbClr val="C00000"/>
                </a:solidFill>
                <a:effectLst/>
                <a:uLnTx/>
                <a:uFillTx/>
                <a:latin typeface="Palatino Linotype" panose="02040502050505030304" pitchFamily="18" charset="0"/>
              </a:rPr>
              <a:t>pili</a:t>
            </a:r>
            <a:r>
              <a:rPr kumimoji="0" lang="en-US" sz="2400" b="1" i="0" u="none" strike="noStrike" kern="1200" cap="none" spc="0" normalizeH="0" baseline="0" noProof="0" dirty="0">
                <a:ln>
                  <a:noFill/>
                </a:ln>
                <a:solidFill>
                  <a:schemeClr val="tx1"/>
                </a:solidFill>
                <a:effectLst/>
                <a:uLnTx/>
                <a:uFillTx/>
                <a:latin typeface="Palatino Linotype" panose="02040502050505030304" pitchFamily="18" charset="0"/>
              </a:rPr>
              <a:t>, </a:t>
            </a: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proteins that have a special affinity for proteins and lipids containing mannose and help bacteria adhere to the </a:t>
            </a:r>
            <a:r>
              <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rPr>
              <a:t>epithelium</a:t>
            </a:r>
            <a:r>
              <a:rPr kumimoji="0" lang="sr-Cyrl-RS" sz="2400" b="0" i="0" u="none" strike="noStrike" kern="1200" cap="none" spc="0" normalizeH="0" baseline="0" noProof="0" dirty="0">
                <a:ln>
                  <a:noFill/>
                </a:ln>
                <a:solidFill>
                  <a:schemeClr val="tx1"/>
                </a:solidFill>
                <a:effectLst/>
                <a:uLnTx/>
                <a:uFillTx/>
                <a:latin typeface="Palatino Linotype" panose="02040502050505030304" pitchFamily="18" charset="0"/>
              </a:rPr>
              <a:t> of the digestive system...</a:t>
            </a:r>
            <a:endPar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endParaRP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a:ln>
                <a:noFill/>
              </a:ln>
              <a:solidFill>
                <a:schemeClr val="tx1"/>
              </a:solidFill>
              <a:effectLst/>
              <a:uLnTx/>
              <a:uFillTx/>
              <a:latin typeface="Palatino Linotype" panose="02040502050505030304" pitchFamily="18" charset="0"/>
            </a:endParaRPr>
          </a:p>
          <a:p>
            <a:pPr algn="r" rtl="0">
              <a:spcBef>
                <a:spcPct val="20000"/>
              </a:spcBef>
              <a:defRPr/>
            </a:pPr>
            <a:r>
              <a:rPr lang="sr-Cyrl-RS" sz="2400" dirty="0">
                <a:latin typeface="Palatino Linotype" panose="02040502050505030304" pitchFamily="18" charset="0"/>
              </a:rPr>
              <a:t>... </a:t>
            </a:r>
            <a:r>
              <a:rPr lang="en-US" sz="2400" i="1" dirty="0">
                <a:latin typeface="Palatino Linotype" panose="02040502050505030304" pitchFamily="18" charset="0"/>
              </a:rPr>
              <a:t>V</a:t>
            </a:r>
            <a:r>
              <a:rPr lang="sr-Cyrl-RS" sz="2400" i="1" dirty="0">
                <a:latin typeface="Palatino Linotype" panose="02040502050505030304" pitchFamily="18" charset="0"/>
              </a:rPr>
              <a:t>ibrio</a:t>
            </a:r>
            <a:r>
              <a:rPr lang="en-US" sz="2400" i="1" dirty="0">
                <a:latin typeface="Palatino Linotype" panose="02040502050505030304" pitchFamily="18" charset="0"/>
              </a:rPr>
              <a:t> cholerae</a:t>
            </a:r>
            <a:r>
              <a:rPr lang="sr-Cyrl-RS" sz="2400" i="1" dirty="0">
                <a:latin typeface="Palatino Linotype" panose="02040502050505030304" pitchFamily="18" charset="0"/>
              </a:rPr>
              <a:t> </a:t>
            </a:r>
            <a:r>
              <a:rPr lang="sr-Cyrl-RS" sz="2400" dirty="0">
                <a:latin typeface="Palatino Linotype" panose="02040502050505030304" pitchFamily="18" charset="0"/>
              </a:rPr>
              <a:t>stick to each other and group together using specific </a:t>
            </a:r>
            <a:r>
              <a:rPr lang="en-US" sz="2400" dirty="0">
                <a:latin typeface="Palatino Linotype" panose="02040502050505030304" pitchFamily="18" charset="0"/>
              </a:rPr>
              <a:t>pili</a:t>
            </a:r>
            <a:r>
              <a:rPr lang="sr-Cyrl-RS" sz="2400" dirty="0">
                <a:latin typeface="Palatino Linotype" panose="02040502050505030304" pitchFamily="18" charset="0"/>
              </a:rPr>
              <a:t>:</a:t>
            </a:r>
            <a:r>
              <a:rPr lang="sr-Cyrl-RS" sz="2400" b="1" dirty="0">
                <a:latin typeface="Palatino Linotype" panose="02040502050505030304" pitchFamily="18" charset="0"/>
              </a:rPr>
              <a:t> </a:t>
            </a:r>
            <a:r>
              <a:rPr lang="en-US" sz="2400" b="1" dirty="0">
                <a:solidFill>
                  <a:srgbClr val="C00000"/>
                </a:solidFill>
                <a:latin typeface="Palatino Linotype" panose="02040502050505030304" pitchFamily="18" charset="0"/>
              </a:rPr>
              <a:t>TCP </a:t>
            </a:r>
            <a:r>
              <a:rPr lang="sr-Cyrl-RS" sz="2400" b="1" i="1" dirty="0">
                <a:solidFill>
                  <a:srgbClr val="C00000"/>
                </a:solidFill>
                <a:latin typeface="Palatino Linotype" panose="02040502050505030304" pitchFamily="18" charset="0"/>
              </a:rPr>
              <a:t>(</a:t>
            </a:r>
            <a:r>
              <a:rPr lang="en-US" sz="2400" b="1" i="1" dirty="0">
                <a:solidFill>
                  <a:srgbClr val="C00000"/>
                </a:solidFill>
                <a:latin typeface="Palatino Linotype" panose="02040502050505030304" pitchFamily="18" charset="0"/>
              </a:rPr>
              <a:t>toxin-coregulated pili</a:t>
            </a:r>
            <a:r>
              <a:rPr lang="sr-Cyrl-RS" sz="2400" b="1" i="1" dirty="0">
                <a:solidFill>
                  <a:srgbClr val="C00000"/>
                </a:solidFill>
                <a:latin typeface="Palatino Linotype" panose="02040502050505030304" pitchFamily="18" charset="0"/>
              </a:rPr>
              <a:t>)</a:t>
            </a:r>
            <a:r>
              <a:rPr lang="en-US" sz="2400" b="1" i="1" dirty="0">
                <a:solidFill>
                  <a:srgbClr val="C00000"/>
                </a:solidFill>
                <a:latin typeface="Palatino Linotype" panose="02040502050505030304" pitchFamily="18" charset="0"/>
              </a:rPr>
              <a:t>.</a:t>
            </a:r>
            <a:r>
              <a:rPr lang="en-US" sz="2400" dirty="0">
                <a:solidFill>
                  <a:srgbClr val="C00000"/>
                </a:solidFill>
                <a:latin typeface="Palatino Linotype" panose="02040502050505030304" pitchFamily="18" charset="0"/>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sr-Cyrl-R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p:cNvPicPr>
            <a:picLocks noChangeAspect="1"/>
          </p:cNvPicPr>
          <p:nvPr/>
        </p:nvPicPr>
        <p:blipFill>
          <a:blip r:embed="rId2" cstate="print"/>
          <a:stretch>
            <a:fillRect/>
          </a:stretch>
        </p:blipFill>
        <p:spPr>
          <a:xfrm>
            <a:off x="283897" y="4133850"/>
            <a:ext cx="2634104" cy="2371725"/>
          </a:xfrm>
          <a:prstGeom prst="rect">
            <a:avLst/>
          </a:prstGeom>
        </p:spPr>
      </p:pic>
      <p:sp>
        <p:nvSpPr>
          <p:cNvPr id="8" name="Rectangle 7"/>
          <p:cNvSpPr/>
          <p:nvPr/>
        </p:nvSpPr>
        <p:spPr>
          <a:xfrm>
            <a:off x="283897" y="0"/>
            <a:ext cx="530915" cy="646331"/>
          </a:xfrm>
          <a:prstGeom prst="rect">
            <a:avLst/>
          </a:prstGeom>
        </p:spPr>
        <p:txBody>
          <a:bodyPr wrap="none">
            <a:spAutoFit/>
          </a:bodyPr>
          <a:lstStyle/>
          <a:p>
            <a:pPr lvl="0" algn="l" rtl="0">
              <a:spcBef>
                <a:spcPct val="20000"/>
              </a:spcBef>
              <a:defRPr/>
            </a:pPr>
            <a:r>
              <a:rPr lang="ru-RU" sz="3600" dirty="0">
                <a:latin typeface="Palatino Linotype" panose="02040502050505030304" pitchFamily="18" charset="0"/>
              </a:rPr>
              <a:t>...</a:t>
            </a:r>
          </a:p>
        </p:txBody>
      </p:sp>
      <p:pic>
        <p:nvPicPr>
          <p:cNvPr id="7" name="Picture 6" descr="Biofilms in the Vibrio cholerae life cycle."/>
          <p:cNvPicPr/>
          <p:nvPr/>
        </p:nvPicPr>
        <p:blipFill>
          <a:blip r:embed="rId3" cstate="print"/>
          <a:srcRect t="50172"/>
          <a:stretch>
            <a:fillRect/>
          </a:stretch>
        </p:blipFill>
        <p:spPr bwMode="auto">
          <a:xfrm>
            <a:off x="2918000" y="4133850"/>
            <a:ext cx="3806649" cy="2647950"/>
          </a:xfrm>
          <a:prstGeom prst="rect">
            <a:avLst/>
          </a:prstGeom>
          <a:noFill/>
          <a:ln w="9525">
            <a:noFill/>
            <a:miter lim="800000"/>
            <a:headEnd/>
            <a:tailEnd/>
          </a:ln>
        </p:spPr>
      </p:pic>
      <p:pic>
        <p:nvPicPr>
          <p:cNvPr id="9" name="Picture 8"/>
          <p:cNvPicPr>
            <a:picLocks noChangeAspect="1"/>
          </p:cNvPicPr>
          <p:nvPr/>
        </p:nvPicPr>
        <p:blipFill>
          <a:blip r:embed="rId4" cstate="print"/>
          <a:stretch>
            <a:fillRect/>
          </a:stretch>
        </p:blipFill>
        <p:spPr>
          <a:xfrm>
            <a:off x="6724649" y="4232680"/>
            <a:ext cx="2276476" cy="22728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361488" cy="1078173"/>
          </a:xfrm>
          <a:solidFill>
            <a:schemeClr val="bg1"/>
          </a:solidFill>
        </p:spPr>
        <p:txBody>
          <a:bodyPr>
            <a:noAutofit/>
          </a:bodyPr>
          <a:lstStyle/>
          <a:p>
            <a:r>
              <a:rPr lang="ru-RU" sz="2800" b="1" dirty="0">
                <a:latin typeface="Palatino Linotype" panose="02040502050505030304" pitchFamily="18" charset="0"/>
              </a:rPr>
              <a:t>Mechanism of cholera toxin</a:t>
            </a:r>
            <a:r>
              <a:rPr lang="en-US" sz="2800" b="1" dirty="0">
                <a:latin typeface="Palatino Linotype" panose="02040502050505030304" pitchFamily="18" charset="0"/>
              </a:rPr>
              <a:t> </a:t>
            </a:r>
            <a:r>
              <a:rPr lang="ru-RU" sz="2800" b="1" dirty="0">
                <a:latin typeface="Palatino Linotype" panose="02040502050505030304" pitchFamily="18" charset="0"/>
              </a:rPr>
              <a:t>action</a:t>
            </a:r>
            <a:endParaRPr lang="en-US" sz="2000" dirty="0"/>
          </a:p>
        </p:txBody>
      </p:sp>
      <p:sp>
        <p:nvSpPr>
          <p:cNvPr id="3" name="Content Placeholder 2"/>
          <p:cNvSpPr>
            <a:spLocks noGrp="1"/>
          </p:cNvSpPr>
          <p:nvPr>
            <p:ph idx="1"/>
          </p:nvPr>
        </p:nvSpPr>
        <p:spPr>
          <a:xfrm>
            <a:off x="294564" y="1548291"/>
            <a:ext cx="4558352" cy="4776310"/>
          </a:xfrm>
        </p:spPr>
        <p:txBody>
          <a:bodyPr>
            <a:normAutofit fontScale="92500" lnSpcReduction="20000"/>
          </a:bodyPr>
          <a:lstStyle/>
          <a:p>
            <a:pPr marL="0" indent="0" algn="l" rtl="0">
              <a:lnSpc>
                <a:spcPct val="110000"/>
              </a:lnSpc>
              <a:buNone/>
            </a:pPr>
            <a:r>
              <a:rPr lang="sr-Cyrl-RS" sz="1900" b="0" i="0" u="none" strike="noStrike" baseline="0" dirty="0">
                <a:latin typeface="Palatino Linotype" panose="02040502050505030304" pitchFamily="18" charset="0"/>
              </a:rPr>
              <a:t>After colonization,</a:t>
            </a:r>
            <a:r>
              <a:rPr lang="en-US" sz="1900" b="0" i="0" u="none" strike="noStrike" baseline="0" dirty="0">
                <a:latin typeface="Palatino Linotype" panose="02040502050505030304" pitchFamily="18" charset="0"/>
              </a:rPr>
              <a:t> </a:t>
            </a:r>
            <a:r>
              <a:rPr lang="sr-Cyrl-RS" sz="1900" b="1" i="0" u="none" strike="noStrike" baseline="0" dirty="0">
                <a:solidFill>
                  <a:srgbClr val="FF0000"/>
                </a:solidFill>
                <a:latin typeface="Palatino Linotype" panose="02040502050505030304" pitchFamily="18" charset="0"/>
              </a:rPr>
              <a:t>cholera toxin</a:t>
            </a:r>
            <a:r>
              <a:rPr lang="en-US" sz="1900" b="1" i="0" u="none" strike="noStrike" baseline="0" dirty="0">
                <a:solidFill>
                  <a:srgbClr val="FF0000"/>
                </a:solidFill>
                <a:latin typeface="Palatino Linotype" panose="02040502050505030304" pitchFamily="18" charset="0"/>
              </a:rPr>
              <a:t> </a:t>
            </a:r>
            <a:r>
              <a:rPr lang="sr-Cyrl-RS" sz="1900" b="0" i="0" u="none" strike="noStrike" baseline="0" dirty="0">
                <a:latin typeface="Palatino Linotype" panose="02040502050505030304" pitchFamily="18" charset="0"/>
              </a:rPr>
              <a:t>binds to its receptor, enters vesicles. And</a:t>
            </a:r>
            <a:r>
              <a:rPr lang="en-US" sz="1900" b="0" i="0" u="none" strike="noStrike" baseline="0" dirty="0">
                <a:latin typeface="Palatino Linotype" panose="02040502050505030304" pitchFamily="18" charset="0"/>
              </a:rPr>
              <a:t> </a:t>
            </a:r>
            <a:r>
              <a:rPr lang="sr-Cyrl-RS" sz="1900" b="1" i="0" u="none" strike="noStrike" baseline="0" dirty="0">
                <a:latin typeface="Palatino Linotype" panose="02040502050505030304" pitchFamily="18" charset="0"/>
              </a:rPr>
              <a:t>active subunit of the toxin</a:t>
            </a:r>
            <a:r>
              <a:rPr lang="en-US" sz="1900" b="1" i="0" u="none" strike="noStrike" baseline="0" dirty="0">
                <a:latin typeface="Palatino Linotype" panose="02040502050505030304" pitchFamily="18" charset="0"/>
              </a:rPr>
              <a:t> </a:t>
            </a:r>
            <a:r>
              <a:rPr lang="sr-Cyrl-RS" sz="1900" b="0" i="0" u="none" strike="noStrike" baseline="0" dirty="0">
                <a:latin typeface="Palatino Linotype" panose="02040502050505030304" pitchFamily="18" charset="0"/>
              </a:rPr>
              <a:t>is transported to the adenylate cyclase complex</a:t>
            </a:r>
            <a:r>
              <a:rPr lang="en-US" sz="1900" b="0" i="0" u="none" strike="noStrike" baseline="0" dirty="0">
                <a:latin typeface="Palatino Linotype" panose="02040502050505030304" pitchFamily="18" charset="0"/>
              </a:rPr>
              <a:t>.</a:t>
            </a:r>
          </a:p>
          <a:p>
            <a:pPr marL="0" indent="0" algn="l" rtl="0">
              <a:lnSpc>
                <a:spcPct val="110000"/>
              </a:lnSpc>
              <a:buNone/>
            </a:pPr>
            <a:endParaRPr lang="sr-Cyrl-RS" sz="1900" b="0" i="0" u="none" strike="noStrike" baseline="0" dirty="0">
              <a:latin typeface="Palatino Linotype" panose="02040502050505030304" pitchFamily="18" charset="0"/>
            </a:endParaRPr>
          </a:p>
          <a:p>
            <a:pPr marL="0" indent="0" algn="l" rtl="0">
              <a:lnSpc>
                <a:spcPct val="110000"/>
              </a:lnSpc>
              <a:buNone/>
            </a:pPr>
            <a:r>
              <a:rPr lang="sr-Cyrl-RS" sz="1900" b="0" i="0" u="none" strike="noStrike" baseline="0" dirty="0">
                <a:latin typeface="Palatino Linotype" panose="02040502050505030304" pitchFamily="18" charset="0"/>
              </a:rPr>
              <a:t>The toxin is transmitted</a:t>
            </a:r>
            <a:r>
              <a:rPr lang="en-US" sz="1900" dirty="0">
                <a:latin typeface="Palatino Linotype" panose="02040502050505030304" pitchFamily="18" charset="0"/>
              </a:rPr>
              <a:t> </a:t>
            </a:r>
            <a:r>
              <a:rPr lang="sr-Latn-RS" sz="1900" b="0" i="0" u="none" strike="noStrike" baseline="0" dirty="0">
                <a:latin typeface="Palatino Linotype" panose="02040502050505030304" pitchFamily="18" charset="0"/>
              </a:rPr>
              <a:t>ADP</a:t>
            </a:r>
            <a:r>
              <a:rPr lang="en-US" sz="1900" b="0" i="0" u="none" strike="noStrike" baseline="0" dirty="0">
                <a:latin typeface="Palatino Linotype" panose="02040502050505030304" pitchFamily="18" charset="0"/>
              </a:rPr>
              <a:t> </a:t>
            </a:r>
            <a:r>
              <a:rPr lang="sr-Cyrl-RS" sz="1900" b="0" i="0" u="none" strike="noStrike" baseline="0" dirty="0">
                <a:latin typeface="Palatino Linotype" panose="02040502050505030304" pitchFamily="18" charset="0"/>
              </a:rPr>
              <a:t>ribose to </a:t>
            </a:r>
            <a:r>
              <a:rPr lang="en-US" sz="1900" b="0" i="0" u="none" strike="noStrike" baseline="0" dirty="0" err="1">
                <a:latin typeface="Palatino Linotype" panose="02040502050505030304" pitchFamily="18" charset="0"/>
              </a:rPr>
              <a:t>Gs</a:t>
            </a:r>
            <a:r>
              <a:rPr lang="en-US" sz="1900" b="0" i="0" u="none" strike="noStrike" baseline="0" dirty="0">
                <a:latin typeface="Palatino Linotype" panose="02040502050505030304" pitchFamily="18" charset="0"/>
              </a:rPr>
              <a:t> </a:t>
            </a:r>
            <a:r>
              <a:rPr lang="sr-Cyrl-RS" sz="1900" b="0" i="0" u="none" strike="noStrike" baseline="0" dirty="0">
                <a:latin typeface="Palatino Linotype" panose="02040502050505030304" pitchFamily="18" charset="0"/>
              </a:rPr>
              <a:t>protein, а </a:t>
            </a:r>
            <a:r>
              <a:rPr lang="en-US" sz="1900" b="0" i="0" u="none" strike="noStrike" baseline="0" dirty="0">
                <a:latin typeface="Palatino Linotype" panose="02040502050505030304" pitchFamily="18" charset="0"/>
              </a:rPr>
              <a:t>component of adenylate cyclase</a:t>
            </a:r>
            <a:r>
              <a:rPr lang="sr-Cyrl-RS" sz="1900" b="0" i="0" u="none" strike="noStrike" baseline="0" dirty="0">
                <a:latin typeface="Palatino Linotype" panose="02040502050505030304" pitchFamily="18" charset="0"/>
              </a:rPr>
              <a:t>, and thus</a:t>
            </a:r>
            <a:r>
              <a:rPr lang="en-US" sz="1900" b="0" i="0" u="none" strike="noStrike" baseline="0" dirty="0">
                <a:latin typeface="Palatino Linotype" panose="02040502050505030304" pitchFamily="18" charset="0"/>
              </a:rPr>
              <a:t> </a:t>
            </a:r>
            <a:r>
              <a:rPr lang="sr-Cyrl-RS" sz="1900" b="1" i="0" u="none" strike="noStrike" baseline="0" dirty="0">
                <a:latin typeface="Palatino Linotype" panose="02040502050505030304" pitchFamily="18" charset="0"/>
              </a:rPr>
              <a:t>increases the concentration of cAMP</a:t>
            </a:r>
            <a:r>
              <a:rPr lang="en-US" sz="1900" b="1" i="0" u="none" strike="noStrike" baseline="0" dirty="0">
                <a:latin typeface="Palatino Linotype" panose="02040502050505030304" pitchFamily="18" charset="0"/>
              </a:rPr>
              <a:t>.</a:t>
            </a:r>
            <a:endParaRPr lang="sr-Cyrl-RS" sz="1900" b="1" i="0" u="none" strike="noStrike" baseline="0" dirty="0">
              <a:latin typeface="Palatino Linotype" panose="02040502050505030304" pitchFamily="18" charset="0"/>
            </a:endParaRPr>
          </a:p>
          <a:p>
            <a:pPr marL="0" indent="0" algn="l" rtl="0">
              <a:lnSpc>
                <a:spcPct val="110000"/>
              </a:lnSpc>
              <a:buNone/>
            </a:pPr>
            <a:endParaRPr lang="sr-Cyrl-RS" sz="1900" dirty="0">
              <a:latin typeface="Palatino Linotype" panose="02040502050505030304" pitchFamily="18" charset="0"/>
            </a:endParaRPr>
          </a:p>
          <a:p>
            <a:pPr marL="0" indent="0" algn="l" rtl="0">
              <a:lnSpc>
                <a:spcPct val="110000"/>
              </a:lnSpc>
              <a:buNone/>
            </a:pPr>
            <a:r>
              <a:rPr lang="en-US" sz="1900" dirty="0">
                <a:latin typeface="Palatino Linotype" panose="02040502050505030304" pitchFamily="18" charset="0"/>
              </a:rPr>
              <a:t>Increased </a:t>
            </a:r>
            <a:r>
              <a:rPr lang="en-US" sz="1900" dirty="0" err="1">
                <a:latin typeface="Palatino Linotype" panose="02040502050505030304" pitchFamily="18" charset="0"/>
              </a:rPr>
              <a:t>cAMR</a:t>
            </a:r>
            <a:r>
              <a:rPr lang="en-US" sz="1900" dirty="0">
                <a:latin typeface="Palatino Linotype" panose="02040502050505030304" pitchFamily="18" charset="0"/>
              </a:rPr>
              <a:t> concentration increases chloride secretion, inhibits absorption, and increases sodium, potassium, and bicarbonate loss. </a:t>
            </a:r>
            <a:r>
              <a:rPr lang="en-US" sz="1900" b="1" dirty="0">
                <a:latin typeface="Palatino Linotype" panose="02040502050505030304" pitchFamily="18" charset="0"/>
              </a:rPr>
              <a:t>Due to the increased concentration of electrolytes in the intestinal lumen, passive water secretion occurs (due to osmotic regulation), resulting in watery stools.</a:t>
            </a:r>
            <a:endParaRPr lang="en-US" sz="1900" b="1" dirty="0"/>
          </a:p>
        </p:txBody>
      </p:sp>
      <p:pic>
        <p:nvPicPr>
          <p:cNvPr id="67585" name="Picture 1"/>
          <p:cNvPicPr>
            <a:picLocks noChangeAspect="1" noChangeArrowheads="1"/>
          </p:cNvPicPr>
          <p:nvPr/>
        </p:nvPicPr>
        <p:blipFill>
          <a:blip r:embed="rId2" cstate="print"/>
          <a:srcRect/>
          <a:stretch>
            <a:fillRect/>
          </a:stretch>
        </p:blipFill>
        <p:spPr bwMode="auto">
          <a:xfrm>
            <a:off x="4947557" y="1325134"/>
            <a:ext cx="4294188" cy="5120021"/>
          </a:xfrm>
          <a:prstGeom prst="rect">
            <a:avLst/>
          </a:prstGeom>
          <a:noFill/>
          <a:ln w="9525">
            <a:noFill/>
            <a:miter lim="800000"/>
            <a:headEnd/>
            <a:tailEnd/>
          </a:ln>
        </p:spPr>
      </p:pic>
    </p:spTree>
    <p:extLst>
      <p:ext uri="{BB962C8B-B14F-4D97-AF65-F5344CB8AC3E}">
        <p14:creationId xmlns:p14="http://schemas.microsoft.com/office/powerpoint/2010/main" val="2837237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361488" cy="682389"/>
          </a:xfrm>
          <a:noFill/>
        </p:spPr>
        <p:txBody>
          <a:bodyPr>
            <a:normAutofit/>
          </a:bodyPr>
          <a:lstStyle/>
          <a:p>
            <a:pPr algn="ctr" rtl="0"/>
            <a:r>
              <a:rPr lang="sr-Cyrl-RS" sz="2800" b="1" dirty="0">
                <a:latin typeface="Palatino Linotype" panose="02040502050505030304" pitchFamily="18" charset="0"/>
              </a:rPr>
              <a:t>Clinical manifestations of cholera</a:t>
            </a:r>
            <a:endParaRPr lang="en-US" sz="2800" dirty="0"/>
          </a:p>
        </p:txBody>
      </p:sp>
      <p:sp>
        <p:nvSpPr>
          <p:cNvPr id="3" name="Content Placeholder 2"/>
          <p:cNvSpPr>
            <a:spLocks noGrp="1"/>
          </p:cNvSpPr>
          <p:nvPr>
            <p:ph idx="1"/>
          </p:nvPr>
        </p:nvSpPr>
        <p:spPr>
          <a:xfrm>
            <a:off x="278292" y="751139"/>
            <a:ext cx="4531057" cy="1138773"/>
          </a:xfrm>
          <a:ln>
            <a:solidFill>
              <a:schemeClr val="accent2">
                <a:lumMod val="60000"/>
                <a:lumOff val="40000"/>
              </a:schemeClr>
            </a:solidFill>
            <a:prstDash val="sysDash"/>
          </a:ln>
        </p:spPr>
        <p:txBody>
          <a:bodyPr>
            <a:normAutofit fontScale="92500" lnSpcReduction="20000"/>
          </a:bodyPr>
          <a:lstStyle/>
          <a:p>
            <a:pPr algn="ctr" rtl="0">
              <a:buNone/>
            </a:pPr>
            <a:r>
              <a:rPr lang="sr-Cyrl-RS" sz="1900" b="1" dirty="0">
                <a:latin typeface="Palatino Linotype" panose="02040502050505030304" pitchFamily="18" charset="0"/>
              </a:rPr>
              <a:t>Quick start</a:t>
            </a:r>
          </a:p>
          <a:p>
            <a:pPr algn="ctr" rtl="0">
              <a:buNone/>
            </a:pPr>
            <a:r>
              <a:rPr lang="sr-Cyrl-RS" sz="1900" b="1" dirty="0">
                <a:latin typeface="Palatino Linotype" panose="02040502050505030304" pitchFamily="18" charset="0"/>
              </a:rPr>
              <a:t>Abdominal pain</a:t>
            </a:r>
          </a:p>
          <a:p>
            <a:pPr algn="ctr" rtl="0">
              <a:buNone/>
            </a:pPr>
            <a:r>
              <a:rPr lang="sr-Cyrl-RS" sz="1900" b="1" i="0" u="none" strike="noStrike" baseline="0" dirty="0">
                <a:latin typeface="Palatino Linotype" panose="02040502050505030304" pitchFamily="18" charset="0"/>
              </a:rPr>
              <a:t>Large number of </a:t>
            </a:r>
            <a:r>
              <a:rPr lang="en-US" sz="1900" b="1" dirty="0">
                <a:latin typeface="Palatino Linotype" panose="02040502050505030304" pitchFamily="18" charset="0"/>
              </a:rPr>
              <a:t>l</a:t>
            </a:r>
            <a:r>
              <a:rPr lang="en-US" sz="1900" b="1" i="0" u="none" strike="noStrike" baseline="0" dirty="0">
                <a:latin typeface="Palatino Linotype" panose="02040502050505030304" pitchFamily="18" charset="0"/>
              </a:rPr>
              <a:t>oose </a:t>
            </a:r>
            <a:r>
              <a:rPr lang="sr-Cyrl-RS" sz="1900" b="1" i="0" u="none" strike="noStrike" baseline="0" dirty="0">
                <a:latin typeface="Palatino Linotype" panose="02040502050505030304" pitchFamily="18" charset="0"/>
              </a:rPr>
              <a:t>stools</a:t>
            </a:r>
          </a:p>
          <a:p>
            <a:pPr algn="ctr" rtl="0">
              <a:buNone/>
            </a:pPr>
            <a:r>
              <a:rPr lang="sr-Cyrl-RS" sz="1900" b="1" i="0" u="none" strike="noStrike" baseline="0" dirty="0">
                <a:latin typeface="Palatino Linotype" panose="02040502050505030304" pitchFamily="18" charset="0"/>
              </a:rPr>
              <a:t>(rice water appearance)  </a:t>
            </a:r>
          </a:p>
          <a:p>
            <a:pPr algn="ctr" rtl="0"/>
            <a:endParaRPr lang="en-US" sz="1900" b="1" dirty="0"/>
          </a:p>
        </p:txBody>
      </p:sp>
      <p:sp>
        <p:nvSpPr>
          <p:cNvPr id="8" name="TextBox 7"/>
          <p:cNvSpPr txBox="1"/>
          <p:nvPr/>
        </p:nvSpPr>
        <p:spPr>
          <a:xfrm>
            <a:off x="436728" y="2070857"/>
            <a:ext cx="4203511" cy="877163"/>
          </a:xfrm>
          <a:prstGeom prst="rect">
            <a:avLst/>
          </a:prstGeom>
          <a:solidFill>
            <a:schemeClr val="accent3">
              <a:lumMod val="40000"/>
              <a:lumOff val="60000"/>
            </a:schemeClr>
          </a:solidFill>
        </p:spPr>
        <p:txBody>
          <a:bodyPr wrap="square" rtlCol="0">
            <a:spAutoFit/>
          </a:bodyPr>
          <a:lstStyle/>
          <a:p>
            <a:pPr algn="ctr" rtl="0"/>
            <a:r>
              <a:rPr lang="sr-Cyrl-RS" sz="1700" b="1" dirty="0"/>
              <a:t>Loss of water and electrolytes in the small intestine</a:t>
            </a:r>
          </a:p>
          <a:p>
            <a:pPr algn="ctr" rtl="0"/>
            <a:r>
              <a:rPr lang="sr-Cyrl-RS" sz="1700" dirty="0"/>
              <a:t>(more liters per day)</a:t>
            </a:r>
            <a:endParaRPr lang="en-US" sz="1700" dirty="0"/>
          </a:p>
        </p:txBody>
      </p:sp>
      <p:sp>
        <p:nvSpPr>
          <p:cNvPr id="10" name="TextBox 9"/>
          <p:cNvSpPr txBox="1"/>
          <p:nvPr/>
        </p:nvSpPr>
        <p:spPr>
          <a:xfrm>
            <a:off x="482988" y="3448709"/>
            <a:ext cx="4203511" cy="1661993"/>
          </a:xfrm>
          <a:prstGeom prst="rect">
            <a:avLst/>
          </a:prstGeom>
          <a:solidFill>
            <a:schemeClr val="accent3">
              <a:lumMod val="40000"/>
              <a:lumOff val="60000"/>
            </a:schemeClr>
          </a:solidFill>
        </p:spPr>
        <p:txBody>
          <a:bodyPr wrap="square" rtlCol="0">
            <a:spAutoFit/>
          </a:bodyPr>
          <a:lstStyle/>
          <a:p>
            <a:pPr algn="ctr" rtl="0"/>
            <a:r>
              <a:rPr lang="sr-Cyrl-RS" sz="1700" b="1" dirty="0"/>
              <a:t>Extreme dehydration</a:t>
            </a:r>
            <a:r>
              <a:rPr lang="ru-RU" sz="1700" b="1" dirty="0"/>
              <a:t> </a:t>
            </a:r>
          </a:p>
          <a:p>
            <a:pPr algn="ctr" rtl="0"/>
            <a:r>
              <a:rPr lang="ru-RU" sz="1700" dirty="0"/>
              <a:t>(loss of isotonic fluid)</a:t>
            </a:r>
            <a:endParaRPr lang="sr-Cyrl-RS" sz="1700" dirty="0"/>
          </a:p>
          <a:p>
            <a:pPr algn="ctr" rtl="0"/>
            <a:r>
              <a:rPr lang="ru-RU" sz="1700" b="1" dirty="0"/>
              <a:t>hypokalemia</a:t>
            </a:r>
          </a:p>
          <a:p>
            <a:pPr algn="ctr" rtl="0"/>
            <a:r>
              <a:rPr lang="ru-RU" sz="1700" dirty="0"/>
              <a:t>(potassium loss)</a:t>
            </a:r>
          </a:p>
          <a:p>
            <a:pPr algn="ctr" rtl="0"/>
            <a:r>
              <a:rPr lang="ru-RU" sz="1700" dirty="0"/>
              <a:t> </a:t>
            </a:r>
            <a:r>
              <a:rPr lang="ru-RU" sz="1700" b="1" dirty="0"/>
              <a:t>metabolic acidosis</a:t>
            </a:r>
          </a:p>
          <a:p>
            <a:pPr algn="ctr" rtl="0"/>
            <a:r>
              <a:rPr lang="ru-RU" sz="1700" dirty="0"/>
              <a:t>(bicarbonate loss)</a:t>
            </a:r>
            <a:endParaRPr lang="en-US" sz="1700" dirty="0"/>
          </a:p>
        </p:txBody>
      </p:sp>
      <p:sp>
        <p:nvSpPr>
          <p:cNvPr id="11" name="Rectangle 10"/>
          <p:cNvSpPr/>
          <p:nvPr/>
        </p:nvSpPr>
        <p:spPr>
          <a:xfrm>
            <a:off x="278292" y="5600736"/>
            <a:ext cx="4655107" cy="1138773"/>
          </a:xfrm>
          <a:prstGeom prst="rect">
            <a:avLst/>
          </a:prstGeom>
          <a:solidFill>
            <a:schemeClr val="accent2">
              <a:lumMod val="40000"/>
              <a:lumOff val="60000"/>
            </a:schemeClr>
          </a:solidFill>
        </p:spPr>
        <p:txBody>
          <a:bodyPr wrap="square">
            <a:spAutoFit/>
          </a:bodyPr>
          <a:lstStyle/>
          <a:p>
            <a:pPr algn="ctr" rtl="0"/>
            <a:r>
              <a:rPr lang="ru-RU" sz="1700" dirty="0">
                <a:latin typeface="Palatino Linotype" panose="02040502050505030304" pitchFamily="18" charset="0"/>
              </a:rPr>
              <a:t>The intestinal mucosa is not visibly damaged.</a:t>
            </a:r>
          </a:p>
          <a:p>
            <a:pPr algn="ctr" rtl="0"/>
            <a:r>
              <a:rPr lang="ru-RU" sz="1700" dirty="0">
                <a:latin typeface="Palatino Linotype" panose="02040502050505030304" pitchFamily="18" charset="0"/>
              </a:rPr>
              <a:t> </a:t>
            </a:r>
            <a:r>
              <a:rPr lang="ru-RU" sz="1700" b="1" dirty="0">
                <a:latin typeface="Palatino Linotype" panose="02040502050505030304" pitchFamily="18" charset="0"/>
              </a:rPr>
              <a:t>Watery stools do not contain leukocytes or erythrocytes, and there is no inflammation in the intestinal wall.</a:t>
            </a:r>
          </a:p>
        </p:txBody>
      </p:sp>
      <p:sp>
        <p:nvSpPr>
          <p:cNvPr id="13" name="Right Arrow 12"/>
          <p:cNvSpPr/>
          <p:nvPr/>
        </p:nvSpPr>
        <p:spPr>
          <a:xfrm rot="5400000">
            <a:off x="2397003" y="5118970"/>
            <a:ext cx="478900" cy="484632"/>
          </a:xfrm>
          <a:prstGeom prst="rightArrow">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4" name="Right Arrow 13"/>
          <p:cNvSpPr/>
          <p:nvPr/>
        </p:nvSpPr>
        <p:spPr>
          <a:xfrm rot="5400000">
            <a:off x="2366396" y="2955809"/>
            <a:ext cx="478900" cy="484632"/>
          </a:xfrm>
          <a:prstGeom prst="rightArrow">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pic>
        <p:nvPicPr>
          <p:cNvPr id="66562" name="Picture 2" descr="Резултат слика за cholera symptoms"/>
          <p:cNvPicPr>
            <a:picLocks noChangeAspect="1" noChangeArrowheads="1"/>
          </p:cNvPicPr>
          <p:nvPr/>
        </p:nvPicPr>
        <p:blipFill>
          <a:blip r:embed="rId2" cstate="print"/>
          <a:srcRect/>
          <a:stretch>
            <a:fillRect/>
          </a:stretch>
        </p:blipFill>
        <p:spPr bwMode="auto">
          <a:xfrm>
            <a:off x="4926842" y="827941"/>
            <a:ext cx="4434646" cy="2870602"/>
          </a:xfrm>
          <a:prstGeom prst="rect">
            <a:avLst/>
          </a:prstGeom>
          <a:noFill/>
        </p:spPr>
      </p:pic>
      <p:pic>
        <p:nvPicPr>
          <p:cNvPr id="66564" name="Picture 4" descr="Резултат слика за cholera symptoms"/>
          <p:cNvPicPr>
            <a:picLocks noChangeAspect="1" noChangeArrowheads="1"/>
          </p:cNvPicPr>
          <p:nvPr/>
        </p:nvPicPr>
        <p:blipFill>
          <a:blip r:embed="rId3" cstate="print"/>
          <a:srcRect/>
          <a:stretch>
            <a:fillRect/>
          </a:stretch>
        </p:blipFill>
        <p:spPr bwMode="auto">
          <a:xfrm>
            <a:off x="5232542" y="3764436"/>
            <a:ext cx="4113662" cy="3093564"/>
          </a:xfrm>
          <a:prstGeom prst="rect">
            <a:avLst/>
          </a:prstGeom>
          <a:noFill/>
        </p:spPr>
      </p:pic>
    </p:spTree>
    <p:extLst>
      <p:ext uri="{BB962C8B-B14F-4D97-AF65-F5344CB8AC3E}">
        <p14:creationId xmlns:p14="http://schemas.microsoft.com/office/powerpoint/2010/main" val="2157196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2638"/>
            <a:ext cx="8425339" cy="1143000"/>
          </a:xfrm>
        </p:spPr>
        <p:txBody>
          <a:bodyPr/>
          <a:lstStyle/>
          <a:p>
            <a:pPr algn="l" rtl="0"/>
            <a:r>
              <a:rPr lang="sr-Cyrl-RS" b="1" i="1" dirty="0">
                <a:solidFill>
                  <a:srgbClr val="C00000"/>
                </a:solidFill>
                <a:latin typeface="Palatino Linotype" panose="02040502050505030304" pitchFamily="18" charset="0"/>
              </a:rPr>
              <a:t>E</a:t>
            </a:r>
            <a:r>
              <a:rPr lang="en-US" b="1" i="1" dirty="0" err="1">
                <a:solidFill>
                  <a:srgbClr val="C00000"/>
                </a:solidFill>
                <a:latin typeface="Palatino Linotype" panose="02040502050505030304" pitchFamily="18" charset="0"/>
              </a:rPr>
              <a:t>scherichia</a:t>
            </a:r>
            <a:r>
              <a:rPr lang="en-US" b="1" i="1" dirty="0">
                <a:solidFill>
                  <a:srgbClr val="C00000"/>
                </a:solidFill>
                <a:latin typeface="Palatino Linotype" panose="02040502050505030304" pitchFamily="18" charset="0"/>
              </a:rPr>
              <a:t> coli</a:t>
            </a:r>
            <a:r>
              <a:rPr lang="sr-Cyrl-RS" b="1" i="1" dirty="0">
                <a:solidFill>
                  <a:srgbClr val="C00000"/>
                </a:solidFill>
                <a:latin typeface="Palatino Linotype" panose="02040502050505030304" pitchFamily="18" charset="0"/>
              </a:rPr>
              <a:t>...</a:t>
            </a:r>
            <a:endParaRPr lang="en-US" dirty="0"/>
          </a:p>
        </p:txBody>
      </p:sp>
      <p:pic>
        <p:nvPicPr>
          <p:cNvPr id="93186" name="Picture 2" descr="Сродна слика"/>
          <p:cNvPicPr>
            <a:picLocks noChangeAspect="1" noChangeArrowheads="1"/>
          </p:cNvPicPr>
          <p:nvPr/>
        </p:nvPicPr>
        <p:blipFill>
          <a:blip r:embed="rId2" cstate="print"/>
          <a:srcRect/>
          <a:stretch>
            <a:fillRect/>
          </a:stretch>
        </p:blipFill>
        <p:spPr bwMode="auto">
          <a:xfrm>
            <a:off x="906722" y="1511346"/>
            <a:ext cx="4465378" cy="2817693"/>
          </a:xfrm>
          <a:prstGeom prst="rect">
            <a:avLst/>
          </a:prstGeom>
          <a:noFill/>
        </p:spPr>
      </p:pic>
      <p:sp>
        <p:nvSpPr>
          <p:cNvPr id="5" name="Rectangle 4"/>
          <p:cNvSpPr/>
          <p:nvPr/>
        </p:nvSpPr>
        <p:spPr>
          <a:xfrm>
            <a:off x="1" y="4442520"/>
            <a:ext cx="9361488" cy="1938992"/>
          </a:xfrm>
          <a:prstGeom prst="rect">
            <a:avLst/>
          </a:prstGeom>
        </p:spPr>
        <p:txBody>
          <a:bodyPr wrap="square">
            <a:spAutoFit/>
          </a:bodyPr>
          <a:lstStyle/>
          <a:p>
            <a:pPr lvl="1" algn="r" rtl="0"/>
            <a:r>
              <a:rPr lang="ru-RU" sz="2400" b="1" dirty="0">
                <a:latin typeface="Palatino Linotype" panose="02040502050505030304" pitchFamily="18" charset="0"/>
              </a:rPr>
              <a:t>...the cause of opportunistic</a:t>
            </a:r>
            <a:r>
              <a:rPr lang="sr-Cyrl-RS" sz="2400" b="1" dirty="0">
                <a:latin typeface="Palatino Linotype" panose="02040502050505030304" pitchFamily="18" charset="0"/>
              </a:rPr>
              <a:t> </a:t>
            </a:r>
            <a:r>
              <a:rPr lang="en-US" sz="2400" b="1" dirty="0">
                <a:latin typeface="Palatino Linotype" panose="02040502050505030304" pitchFamily="18" charset="0"/>
              </a:rPr>
              <a:t>a</a:t>
            </a:r>
            <a:r>
              <a:rPr lang="sr-Cyrl-RS" sz="2400" b="1" dirty="0">
                <a:latin typeface="Palatino Linotype" panose="02040502050505030304" pitchFamily="18" charset="0"/>
              </a:rPr>
              <a:t>nd</a:t>
            </a:r>
            <a:r>
              <a:rPr lang="en-US" sz="2400" b="1" dirty="0">
                <a:latin typeface="Palatino Linotype" panose="02040502050505030304" pitchFamily="18" charset="0"/>
              </a:rPr>
              <a:t> </a:t>
            </a:r>
            <a:r>
              <a:rPr lang="ru-RU" sz="2400" b="1" dirty="0">
                <a:latin typeface="Palatino Linotype" panose="02040502050505030304" pitchFamily="18" charset="0"/>
              </a:rPr>
              <a:t>intestinal infections</a:t>
            </a:r>
          </a:p>
          <a:p>
            <a:pPr lvl="1" algn="r" rtl="0"/>
            <a:endParaRPr lang="en-US" sz="2400" b="1" dirty="0">
              <a:latin typeface="Palatino Linotype" panose="02040502050505030304" pitchFamily="18" charset="0"/>
            </a:endParaRPr>
          </a:p>
          <a:p>
            <a:pPr lvl="1" algn="r" rtl="0"/>
            <a:r>
              <a:rPr lang="sr-Cyrl-RS" sz="2400" dirty="0"/>
              <a:t>...the most numerous</a:t>
            </a:r>
            <a:r>
              <a:rPr lang="sr-Cyrl-RS" sz="2400" b="1" dirty="0"/>
              <a:t> </a:t>
            </a:r>
            <a:r>
              <a:rPr lang="sr-Cyrl-RS" sz="2400" dirty="0"/>
              <a:t>facultatively anaerobic bacteria that</a:t>
            </a:r>
            <a:r>
              <a:rPr lang="en-US" sz="2400" dirty="0"/>
              <a:t> </a:t>
            </a:r>
            <a:r>
              <a:rPr lang="sr-Cyrl-RS" sz="2400" b="1" dirty="0"/>
              <a:t>colonizes the lower parts of the digestive system of humans and animals</a:t>
            </a:r>
          </a:p>
        </p:txBody>
      </p:sp>
      <p:pic>
        <p:nvPicPr>
          <p:cNvPr id="6" name="Picture 4" descr="Резултат слика за Еscherichia coli human infected"/>
          <p:cNvPicPr>
            <a:picLocks noChangeAspect="1" noChangeArrowheads="1"/>
          </p:cNvPicPr>
          <p:nvPr/>
        </p:nvPicPr>
        <p:blipFill>
          <a:blip r:embed="rId3" cstate="print"/>
          <a:srcRect/>
          <a:stretch>
            <a:fillRect/>
          </a:stretch>
        </p:blipFill>
        <p:spPr bwMode="auto">
          <a:xfrm>
            <a:off x="5372100" y="1511345"/>
            <a:ext cx="2990850" cy="2817693"/>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C580B0C-7603-9555-FFE8-DD6839C5E01D}"/>
              </a:ext>
            </a:extLst>
          </p:cNvPr>
          <p:cNvSpPr txBox="1"/>
          <p:nvPr/>
        </p:nvSpPr>
        <p:spPr>
          <a:xfrm>
            <a:off x="900679" y="329979"/>
            <a:ext cx="7560130" cy="830997"/>
          </a:xfrm>
          <a:prstGeom prst="rect">
            <a:avLst/>
          </a:prstGeom>
          <a:noFill/>
        </p:spPr>
        <p:txBody>
          <a:bodyPr wrap="square">
            <a:spAutoFit/>
          </a:bodyPr>
          <a:lstStyle/>
          <a:p>
            <a:pPr algn="ctr" rtl="0"/>
            <a:r>
              <a:rPr lang="sr-Cyrl-CS" sz="2800" b="1" dirty="0"/>
              <a:t>Classification of </a:t>
            </a:r>
            <a:r>
              <a:rPr lang="sr-Cyrl-CS" sz="2800" b="1" i="1" dirty="0"/>
              <a:t>E. </a:t>
            </a:r>
            <a:r>
              <a:rPr lang="en-US" sz="2800" b="1" i="1" dirty="0"/>
              <a:t>C</a:t>
            </a:r>
            <a:r>
              <a:rPr lang="sr-Cyrl-CS" sz="2800" b="1" i="1" dirty="0"/>
              <a:t>oli</a:t>
            </a:r>
            <a:endParaRPr lang="en-US" sz="2800" b="1" i="1" dirty="0"/>
          </a:p>
          <a:p>
            <a:pPr algn="ctr" rtl="0"/>
            <a:r>
              <a:rPr lang="en-US" sz="2000" b="1" dirty="0"/>
              <a:t>-causative agent of intestinal and extraintestinal infections-</a:t>
            </a:r>
            <a:r>
              <a:rPr lang="sr-Cyrl-CS" sz="2000" b="1" dirty="0"/>
              <a:t> </a:t>
            </a:r>
            <a:endParaRPr lang="en-US" sz="2000" b="1" dirty="0"/>
          </a:p>
        </p:txBody>
      </p:sp>
      <p:sp>
        <p:nvSpPr>
          <p:cNvPr id="7" name="Rectangle 6"/>
          <p:cNvSpPr/>
          <p:nvPr/>
        </p:nvSpPr>
        <p:spPr>
          <a:xfrm>
            <a:off x="212272" y="1295969"/>
            <a:ext cx="8942614" cy="707886"/>
          </a:xfrm>
          <a:prstGeom prst="rect">
            <a:avLst/>
          </a:prstGeom>
        </p:spPr>
        <p:txBody>
          <a:bodyPr wrap="square">
            <a:spAutoFit/>
          </a:bodyPr>
          <a:lstStyle/>
          <a:p>
            <a:pPr algn="r" rtl="0"/>
            <a:r>
              <a:rPr lang="en-US" sz="2000" dirty="0"/>
              <a:t>Lipopolysaccharide </a:t>
            </a:r>
            <a:r>
              <a:rPr lang="en-US" sz="2000" b="1" dirty="0"/>
              <a:t>O antigen</a:t>
            </a:r>
            <a:r>
              <a:rPr lang="en-US" sz="2000" dirty="0"/>
              <a:t>, flagellar </a:t>
            </a:r>
            <a:r>
              <a:rPr lang="en-US" sz="2000" b="1" dirty="0"/>
              <a:t>H antigen </a:t>
            </a:r>
            <a:r>
              <a:rPr lang="en-US" sz="2000" dirty="0"/>
              <a:t>and capsular </a:t>
            </a:r>
            <a:r>
              <a:rPr lang="en-US" sz="2000" b="1" dirty="0"/>
              <a:t>K antigen </a:t>
            </a:r>
            <a:r>
              <a:rPr lang="en-US" sz="2000" dirty="0"/>
              <a:t>are analyzed.</a:t>
            </a:r>
            <a:endParaRPr lang="ru-RU" sz="2000" dirty="0"/>
          </a:p>
        </p:txBody>
      </p:sp>
      <p:sp>
        <p:nvSpPr>
          <p:cNvPr id="8" name="TextBox 7">
            <a:extLst>
              <a:ext uri="{FF2B5EF4-FFF2-40B4-BE49-F238E27FC236}">
                <a16:creationId xmlns:a16="http://schemas.microsoft.com/office/drawing/2014/main" id="{698A7BF6-FBB9-2373-BF17-C28BBCA50E99}"/>
              </a:ext>
            </a:extLst>
          </p:cNvPr>
          <p:cNvSpPr txBox="1"/>
          <p:nvPr/>
        </p:nvSpPr>
        <p:spPr>
          <a:xfrm>
            <a:off x="179615" y="2259968"/>
            <a:ext cx="9002485" cy="1754326"/>
          </a:xfrm>
          <a:prstGeom prst="rect">
            <a:avLst/>
          </a:prstGeom>
          <a:solidFill>
            <a:schemeClr val="accent1">
              <a:lumMod val="20000"/>
              <a:lumOff val="80000"/>
            </a:schemeClr>
          </a:solidFill>
          <a:ln w="12700">
            <a:solidFill>
              <a:schemeClr val="accent1">
                <a:lumMod val="75000"/>
              </a:schemeClr>
            </a:solidFill>
          </a:ln>
        </p:spPr>
        <p:txBody>
          <a:bodyPr wrap="square">
            <a:spAutoFit/>
          </a:bodyPr>
          <a:lstStyle/>
          <a:p>
            <a:r>
              <a:rPr lang="en-US" sz="1800" dirty="0"/>
              <a:t>There are at least five groups of </a:t>
            </a:r>
            <a:r>
              <a:rPr lang="en-US" sz="1800" i="1" dirty="0"/>
              <a:t>E. coli</a:t>
            </a:r>
            <a:r>
              <a:rPr lang="en-US" sz="1800" dirty="0"/>
              <a:t> that cause </a:t>
            </a:r>
            <a:r>
              <a:rPr lang="en-US" b="1" dirty="0">
                <a:solidFill>
                  <a:schemeClr val="accent1">
                    <a:lumMod val="75000"/>
                  </a:schemeClr>
                </a:solidFill>
              </a:rPr>
              <a:t>intestinal infections</a:t>
            </a:r>
            <a:r>
              <a:rPr lang="ru-RU" dirty="0"/>
              <a:t>:</a:t>
            </a:r>
            <a:endParaRPr lang="ru-RU" sz="1800" dirty="0"/>
          </a:p>
          <a:p>
            <a:pPr marL="742950" lvl="1" indent="-285750">
              <a:buFont typeface="Arial" panose="020B0604020202020204" pitchFamily="34" charset="0"/>
              <a:buChar char="•"/>
            </a:pPr>
            <a:r>
              <a:rPr lang="en-US" b="1" dirty="0">
                <a:solidFill>
                  <a:schemeClr val="accent1">
                    <a:lumMod val="75000"/>
                  </a:schemeClr>
                </a:solidFill>
                <a:effectLst>
                  <a:outerShdw blurRad="38100" dist="38100" dir="2700000" algn="tl">
                    <a:srgbClr val="000000">
                      <a:alpha val="43137"/>
                    </a:srgbClr>
                  </a:outerShdw>
                </a:effectLst>
              </a:rPr>
              <a:t>EPEC</a:t>
            </a:r>
            <a:r>
              <a:rPr lang="sr-Cyrl-RS" dirty="0"/>
              <a:t> (</a:t>
            </a:r>
            <a:r>
              <a:rPr lang="en-US" dirty="0"/>
              <a:t>enteropathogenic</a:t>
            </a:r>
            <a:r>
              <a:rPr lang="sr-Cyrl-RS" dirty="0"/>
              <a:t>)</a:t>
            </a:r>
            <a:r>
              <a:rPr lang="en-US" dirty="0"/>
              <a:t> </a:t>
            </a:r>
            <a:endParaRPr lang="sr-Cyrl-RS" dirty="0"/>
          </a:p>
          <a:p>
            <a:pPr marL="742950" lvl="1" indent="-285750">
              <a:buFont typeface="Arial" panose="020B0604020202020204" pitchFamily="34" charset="0"/>
              <a:buChar char="•"/>
            </a:pPr>
            <a:r>
              <a:rPr lang="en-US" b="1" dirty="0">
                <a:solidFill>
                  <a:schemeClr val="accent1">
                    <a:lumMod val="75000"/>
                  </a:schemeClr>
                </a:solidFill>
                <a:effectLst>
                  <a:outerShdw blurRad="38100" dist="38100" dir="2700000" algn="tl">
                    <a:srgbClr val="000000">
                      <a:alpha val="43137"/>
                    </a:srgbClr>
                  </a:outerShdw>
                </a:effectLst>
              </a:rPr>
              <a:t>ETEC</a:t>
            </a:r>
            <a:r>
              <a:rPr lang="sr-Cyrl-RS" dirty="0"/>
              <a:t> (</a:t>
            </a:r>
            <a:r>
              <a:rPr lang="en-US" dirty="0"/>
              <a:t>enterotoxigenic</a:t>
            </a:r>
            <a:r>
              <a:rPr lang="sr-Cyrl-RS" dirty="0"/>
              <a:t>)</a:t>
            </a:r>
            <a:r>
              <a:rPr lang="en-US" dirty="0"/>
              <a:t> </a:t>
            </a:r>
            <a:endParaRPr lang="sr-Cyrl-RS" dirty="0"/>
          </a:p>
          <a:p>
            <a:pPr marL="742950" lvl="1" indent="-285750">
              <a:buFont typeface="Arial" panose="020B0604020202020204" pitchFamily="34" charset="0"/>
              <a:buChar char="•"/>
            </a:pPr>
            <a:r>
              <a:rPr lang="en-US" b="1" dirty="0">
                <a:solidFill>
                  <a:schemeClr val="accent1">
                    <a:lumMod val="75000"/>
                  </a:schemeClr>
                </a:solidFill>
                <a:effectLst>
                  <a:outerShdw blurRad="38100" dist="38100" dir="2700000" algn="tl">
                    <a:srgbClr val="000000">
                      <a:alpha val="43137"/>
                    </a:srgbClr>
                  </a:outerShdw>
                </a:effectLst>
              </a:rPr>
              <a:t>EIEC </a:t>
            </a:r>
            <a:r>
              <a:rPr lang="en-US" dirty="0"/>
              <a:t>(</a:t>
            </a:r>
            <a:r>
              <a:rPr lang="en-US" dirty="0" err="1"/>
              <a:t>enteroinvasive</a:t>
            </a:r>
            <a:r>
              <a:rPr lang="sr-Cyrl-RS" dirty="0"/>
              <a:t>) </a:t>
            </a:r>
          </a:p>
          <a:p>
            <a:pPr marL="742950" lvl="1" indent="-285750">
              <a:buFont typeface="Arial" panose="020B0604020202020204" pitchFamily="34" charset="0"/>
              <a:buChar char="•"/>
            </a:pPr>
            <a:r>
              <a:rPr lang="en-US" b="1" dirty="0">
                <a:solidFill>
                  <a:schemeClr val="accent1">
                    <a:lumMod val="75000"/>
                  </a:schemeClr>
                </a:solidFill>
                <a:effectLst>
                  <a:outerShdw blurRad="38100" dist="38100" dir="2700000" algn="tl">
                    <a:srgbClr val="000000">
                      <a:alpha val="43137"/>
                    </a:srgbClr>
                  </a:outerShdw>
                </a:effectLst>
              </a:rPr>
              <a:t>EHEC</a:t>
            </a:r>
            <a:r>
              <a:rPr lang="en-US" dirty="0"/>
              <a:t> (enterohemorrhagic</a:t>
            </a:r>
            <a:r>
              <a:rPr lang="sr-Cyrl-RS" dirty="0"/>
              <a:t>) </a:t>
            </a:r>
          </a:p>
          <a:p>
            <a:pPr marL="742950" lvl="1" indent="-285750">
              <a:buFont typeface="Arial" panose="020B0604020202020204" pitchFamily="34" charset="0"/>
              <a:buChar char="•"/>
            </a:pPr>
            <a:r>
              <a:rPr lang="en-US" b="1" dirty="0">
                <a:solidFill>
                  <a:schemeClr val="accent1">
                    <a:lumMod val="75000"/>
                  </a:schemeClr>
                </a:solidFill>
                <a:effectLst>
                  <a:outerShdw blurRad="38100" dist="38100" dir="2700000" algn="tl">
                    <a:srgbClr val="000000">
                      <a:alpha val="43137"/>
                    </a:srgbClr>
                  </a:outerShdw>
                </a:effectLst>
              </a:rPr>
              <a:t>EAEC</a:t>
            </a:r>
            <a:r>
              <a:rPr lang="en-US" dirty="0"/>
              <a:t> (enteroaggregative</a:t>
            </a:r>
            <a:r>
              <a:rPr lang="sr-Cyrl-RS" dirty="0"/>
              <a:t>) </a:t>
            </a:r>
            <a:endParaRPr lang="en-US" dirty="0"/>
          </a:p>
        </p:txBody>
      </p:sp>
      <p:sp>
        <p:nvSpPr>
          <p:cNvPr id="9" name="TextBox 8">
            <a:extLst>
              <a:ext uri="{FF2B5EF4-FFF2-40B4-BE49-F238E27FC236}">
                <a16:creationId xmlns:a16="http://schemas.microsoft.com/office/drawing/2014/main" id="{2BDE31DF-0978-F910-A77A-153D1E4AD026}"/>
              </a:ext>
            </a:extLst>
          </p:cNvPr>
          <p:cNvSpPr txBox="1"/>
          <p:nvPr/>
        </p:nvSpPr>
        <p:spPr>
          <a:xfrm>
            <a:off x="179614" y="4325035"/>
            <a:ext cx="9002486" cy="2308324"/>
          </a:xfrm>
          <a:prstGeom prst="rect">
            <a:avLst/>
          </a:prstGeom>
          <a:solidFill>
            <a:schemeClr val="accent2">
              <a:lumMod val="20000"/>
              <a:lumOff val="80000"/>
            </a:schemeClr>
          </a:solidFill>
          <a:ln w="12700">
            <a:solidFill>
              <a:srgbClr val="C00000"/>
            </a:solidFill>
          </a:ln>
        </p:spPr>
        <p:txBody>
          <a:bodyPr wrap="square">
            <a:spAutoFit/>
          </a:bodyPr>
          <a:lstStyle/>
          <a:p>
            <a:r>
              <a:rPr lang="en-US" dirty="0"/>
              <a:t>Groups</a:t>
            </a:r>
            <a:r>
              <a:rPr lang="ru-RU" dirty="0"/>
              <a:t> </a:t>
            </a:r>
            <a:r>
              <a:rPr lang="en-US" dirty="0"/>
              <a:t>of </a:t>
            </a:r>
            <a:r>
              <a:rPr lang="en-US" i="1" dirty="0"/>
              <a:t>E. coli </a:t>
            </a:r>
            <a:r>
              <a:rPr lang="en-US" dirty="0"/>
              <a:t>that cause </a:t>
            </a:r>
            <a:r>
              <a:rPr lang="en-US" b="1" dirty="0">
                <a:solidFill>
                  <a:srgbClr val="C00000"/>
                </a:solidFill>
              </a:rPr>
              <a:t>extraintestinal infections</a:t>
            </a:r>
            <a:r>
              <a:rPr lang="ru-RU" dirty="0"/>
              <a:t>: </a:t>
            </a:r>
          </a:p>
          <a:p>
            <a:pPr marL="742950" lvl="1" indent="-285750">
              <a:buFont typeface="Arial" panose="020B0604020202020204" pitchFamily="34" charset="0"/>
              <a:buChar char="•"/>
            </a:pPr>
            <a:r>
              <a:rPr lang="en-US" b="1" dirty="0">
                <a:solidFill>
                  <a:srgbClr val="C00000"/>
                </a:solidFill>
                <a:effectLst>
                  <a:outerShdw blurRad="38100" dist="38100" dir="2700000" algn="tl">
                    <a:srgbClr val="000000">
                      <a:alpha val="43137"/>
                    </a:srgbClr>
                  </a:outerShdw>
                </a:effectLst>
              </a:rPr>
              <a:t>UPEC</a:t>
            </a:r>
            <a:r>
              <a:rPr lang="en-US" dirty="0"/>
              <a:t> (</a:t>
            </a:r>
            <a:r>
              <a:rPr lang="en-US" dirty="0" err="1"/>
              <a:t>uropathogenic</a:t>
            </a:r>
            <a:r>
              <a:rPr lang="sr-Cyrl-RS" dirty="0"/>
              <a:t> </a:t>
            </a:r>
            <a:r>
              <a:rPr lang="en-US" i="1" dirty="0"/>
              <a:t>E. coli</a:t>
            </a:r>
            <a:r>
              <a:rPr lang="en-US" dirty="0"/>
              <a:t>) </a:t>
            </a:r>
            <a:endParaRPr lang="sr-Cyrl-RS" dirty="0"/>
          </a:p>
          <a:p>
            <a:pPr marL="742950" lvl="1" indent="-285750">
              <a:buFont typeface="Arial" panose="020B0604020202020204" pitchFamily="34" charset="0"/>
              <a:buChar char="•"/>
            </a:pPr>
            <a:r>
              <a:rPr lang="en-US" b="1" dirty="0">
                <a:solidFill>
                  <a:srgbClr val="C00000"/>
                </a:solidFill>
                <a:effectLst>
                  <a:outerShdw blurRad="38100" dist="38100" dir="2700000" algn="tl">
                    <a:srgbClr val="000000">
                      <a:alpha val="43137"/>
                    </a:srgbClr>
                  </a:outerShdw>
                </a:effectLst>
              </a:rPr>
              <a:t>NMEC</a:t>
            </a:r>
            <a:r>
              <a:rPr lang="en-US" dirty="0"/>
              <a:t> (neonatal meningitis-associated </a:t>
            </a:r>
            <a:r>
              <a:rPr lang="en-US" i="1" dirty="0"/>
              <a:t>E. coli</a:t>
            </a:r>
            <a:r>
              <a:rPr lang="en-US" dirty="0"/>
              <a:t>) </a:t>
            </a:r>
            <a:endParaRPr lang="sr-Cyrl-RS" dirty="0"/>
          </a:p>
          <a:p>
            <a:pPr marL="742950" lvl="1" indent="-285750">
              <a:buFont typeface="Arial" panose="020B0604020202020204" pitchFamily="34" charset="0"/>
              <a:buChar char="•"/>
            </a:pPr>
            <a:r>
              <a:rPr lang="en-US" b="1" dirty="0">
                <a:solidFill>
                  <a:srgbClr val="C00000"/>
                </a:solidFill>
                <a:effectLst>
                  <a:outerShdw blurRad="38100" dist="38100" dir="2700000" algn="tl">
                    <a:srgbClr val="000000">
                      <a:alpha val="43137"/>
                    </a:srgbClr>
                  </a:outerShdw>
                </a:effectLst>
              </a:rPr>
              <a:t>SEPEC </a:t>
            </a:r>
            <a:r>
              <a:rPr lang="en-US" dirty="0"/>
              <a:t>(sepsis-associated</a:t>
            </a:r>
            <a:r>
              <a:rPr lang="sr-Cyrl-RS" dirty="0"/>
              <a:t> </a:t>
            </a:r>
            <a:r>
              <a:rPr lang="en-US" i="1" dirty="0"/>
              <a:t>E. coli</a:t>
            </a:r>
            <a:r>
              <a:rPr lang="en-US" dirty="0"/>
              <a:t>)</a:t>
            </a:r>
            <a:endParaRPr lang="sr-Cyrl-RS" dirty="0"/>
          </a:p>
          <a:p>
            <a:endParaRPr lang="sr-Cyrl-RS" dirty="0"/>
          </a:p>
          <a:p>
            <a:pPr algn="r"/>
            <a:r>
              <a:rPr lang="en-US" dirty="0"/>
              <a:t>The main virulence factor of NMEC and SEPEC strains is the capsular polysaccharide of antigenic specificity </a:t>
            </a:r>
            <a:r>
              <a:rPr lang="en-US" b="1" dirty="0"/>
              <a:t>K1</a:t>
            </a:r>
            <a:r>
              <a:rPr lang="en-US" dirty="0"/>
              <a:t>, which protects them from phagocytosis and enables hematogenous spread.</a:t>
            </a:r>
          </a:p>
        </p:txBody>
      </p:sp>
    </p:spTree>
    <p:extLst>
      <p:ext uri="{BB962C8B-B14F-4D97-AF65-F5344CB8AC3E}">
        <p14:creationId xmlns:p14="http://schemas.microsoft.com/office/powerpoint/2010/main" val="667932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31887990"/>
              </p:ext>
            </p:extLst>
          </p:nvPr>
        </p:nvGraphicFramePr>
        <p:xfrm>
          <a:off x="289527" y="1489804"/>
          <a:ext cx="8529852" cy="3878392"/>
        </p:xfrm>
        <a:graphic>
          <a:graphicData uri="http://schemas.openxmlformats.org/drawingml/2006/table">
            <a:tbl>
              <a:tblPr/>
              <a:tblGrid>
                <a:gridCol w="2825086">
                  <a:extLst>
                    <a:ext uri="{9D8B030D-6E8A-4147-A177-3AD203B41FA5}">
                      <a16:colId xmlns:a16="http://schemas.microsoft.com/office/drawing/2014/main" val="20000"/>
                    </a:ext>
                  </a:extLst>
                </a:gridCol>
                <a:gridCol w="3439236">
                  <a:extLst>
                    <a:ext uri="{9D8B030D-6E8A-4147-A177-3AD203B41FA5}">
                      <a16:colId xmlns:a16="http://schemas.microsoft.com/office/drawing/2014/main" val="20001"/>
                    </a:ext>
                  </a:extLst>
                </a:gridCol>
                <a:gridCol w="2265530">
                  <a:extLst>
                    <a:ext uri="{9D8B030D-6E8A-4147-A177-3AD203B41FA5}">
                      <a16:colId xmlns:a16="http://schemas.microsoft.com/office/drawing/2014/main" val="20002"/>
                    </a:ext>
                  </a:extLst>
                </a:gridCol>
              </a:tblGrid>
              <a:tr h="359202">
                <a:tc>
                  <a:txBody>
                    <a:bodyPr/>
                    <a:lstStyle/>
                    <a:p>
                      <a:pPr algn="l" rtl="0">
                        <a:lnSpc>
                          <a:spcPct val="150000"/>
                        </a:lnSpc>
                        <a:spcAft>
                          <a:spcPts val="1200"/>
                        </a:spcAft>
                      </a:pPr>
                      <a:r>
                        <a:rPr lang="sr-Cyrl-CS" sz="1600" b="1" dirty="0">
                          <a:latin typeface="Palatino Linotype" pitchFamily="18" charset="0"/>
                          <a:ea typeface="Times New Roman"/>
                          <a:cs typeface="Times New Roman"/>
                        </a:rPr>
                        <a:t>Group</a:t>
                      </a:r>
                      <a:endParaRPr lang="en-US" sz="1600" dirty="0">
                        <a:latin typeface="Palatino Linotype" pitchFamily="18" charset="0"/>
                        <a:ea typeface="Times New Roman"/>
                        <a:cs typeface="Times New Roman"/>
                      </a:endParaRPr>
                    </a:p>
                  </a:txBody>
                  <a:tcPr marL="68580" marR="6858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tc>
                  <a:txBody>
                    <a:bodyPr/>
                    <a:lstStyle/>
                    <a:p>
                      <a:pPr algn="l" rtl="0">
                        <a:lnSpc>
                          <a:spcPct val="150000"/>
                        </a:lnSpc>
                        <a:spcAft>
                          <a:spcPts val="1200"/>
                        </a:spcAft>
                      </a:pPr>
                      <a:r>
                        <a:rPr lang="sr-Cyrl-CS" sz="1600" b="1" dirty="0">
                          <a:latin typeface="Palatino Linotype" pitchFamily="18" charset="0"/>
                          <a:ea typeface="Times New Roman"/>
                          <a:cs typeface="Times New Roman"/>
                        </a:rPr>
                        <a:t>Symptoms</a:t>
                      </a:r>
                      <a:endParaRPr lang="en-US" sz="1600" dirty="0">
                        <a:latin typeface="Palatino Linotype" pitchFamily="18" charset="0"/>
                        <a:ea typeface="Times New Roman"/>
                        <a:cs typeface="Times New Roman"/>
                      </a:endParaRPr>
                    </a:p>
                  </a:txBody>
                  <a:tcPr marL="68580" marR="6858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tc>
                  <a:txBody>
                    <a:bodyPr/>
                    <a:lstStyle/>
                    <a:p>
                      <a:pPr algn="l" rtl="0">
                        <a:lnSpc>
                          <a:spcPct val="150000"/>
                        </a:lnSpc>
                        <a:spcAft>
                          <a:spcPts val="1200"/>
                        </a:spcAft>
                      </a:pPr>
                      <a:r>
                        <a:rPr lang="sr-Cyrl-CS" sz="1600" b="1" dirty="0">
                          <a:latin typeface="Palatino Linotype" pitchFamily="18" charset="0"/>
                          <a:ea typeface="Times New Roman"/>
                          <a:cs typeface="Times New Roman"/>
                        </a:rPr>
                        <a:t>Epidemiology</a:t>
                      </a:r>
                    </a:p>
                  </a:txBody>
                  <a:tcPr marL="68580" marR="6858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0"/>
                  </a:ext>
                </a:extLst>
              </a:tr>
              <a:tr h="472281">
                <a:tc>
                  <a:txBody>
                    <a:bodyPr/>
                    <a:lstStyle/>
                    <a:p>
                      <a:pPr algn="l" rtl="0">
                        <a:spcAft>
                          <a:spcPts val="0"/>
                        </a:spcAft>
                      </a:pPr>
                      <a:r>
                        <a:rPr lang="sr-Cyrl-CS" sz="1600" dirty="0">
                          <a:latin typeface="Palatino Linotype" pitchFamily="18" charset="0"/>
                          <a:ea typeface="Times New Roman"/>
                          <a:cs typeface="Times New Roman"/>
                        </a:rPr>
                        <a:t>ETEC</a:t>
                      </a:r>
                      <a:endParaRPr lang="en-US" sz="1600" dirty="0">
                        <a:latin typeface="Palatino Linotype" pitchFamily="18" charset="0"/>
                        <a:ea typeface="Times New Roman"/>
                        <a:cs typeface="Times New Roman"/>
                      </a:endParaRPr>
                    </a:p>
                    <a:p>
                      <a:pPr algn="l" rtl="0">
                        <a:spcAft>
                          <a:spcPts val="0"/>
                        </a:spcAft>
                      </a:pPr>
                      <a:r>
                        <a:rPr lang="en-US" sz="1600" b="1" dirty="0">
                          <a:latin typeface="Palatino Linotype" pitchFamily="18" charset="0"/>
                          <a:ea typeface="Times New Roman"/>
                          <a:cs typeface="Times New Roman"/>
                        </a:rPr>
                        <a:t>E</a:t>
                      </a:r>
                      <a:r>
                        <a:rPr lang="sr-Cyrl-CS" sz="1600" b="1" dirty="0">
                          <a:latin typeface="Palatino Linotype" pitchFamily="18" charset="0"/>
                          <a:ea typeface="Times New Roman"/>
                          <a:cs typeface="Times New Roman"/>
                        </a:rPr>
                        <a:t>nterotoxigenic</a:t>
                      </a:r>
                      <a:r>
                        <a:rPr lang="en-US" sz="1600" b="1" dirty="0">
                          <a:latin typeface="Palatino Linotype" pitchFamily="18" charset="0"/>
                          <a:ea typeface="Times New Roman"/>
                          <a:cs typeface="Times New Roman"/>
                        </a:rPr>
                        <a:t> </a:t>
                      </a:r>
                      <a:r>
                        <a:rPr lang="sr-Cyrl-CS" sz="1600" b="1" i="1" dirty="0">
                          <a:latin typeface="Palatino Linotype" pitchFamily="18" charset="0"/>
                          <a:ea typeface="Times New Roman"/>
                          <a:cs typeface="Times New Roman"/>
                        </a:rPr>
                        <a:t>E. coli</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Watery diarrhea (traveler's diarrhea)</a:t>
                      </a:r>
                      <a:endParaRPr lang="en-US" sz="1600" dirty="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Around the world, children and adults</a:t>
                      </a:r>
                      <a:endParaRPr lang="en-US" sz="1600" dirty="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1"/>
                  </a:ext>
                </a:extLst>
              </a:tr>
              <a:tr h="472281">
                <a:tc>
                  <a:txBody>
                    <a:bodyPr/>
                    <a:lstStyle/>
                    <a:p>
                      <a:pPr algn="l" rtl="0">
                        <a:spcAft>
                          <a:spcPts val="0"/>
                        </a:spcAft>
                      </a:pPr>
                      <a:r>
                        <a:rPr lang="sr-Cyrl-CS" sz="1600" dirty="0">
                          <a:latin typeface="Palatino Linotype" pitchFamily="18" charset="0"/>
                          <a:ea typeface="Times New Roman"/>
                          <a:cs typeface="Times New Roman"/>
                        </a:rPr>
                        <a:t>EPEC</a:t>
                      </a:r>
                      <a:endParaRPr lang="en-US" sz="1600" dirty="0">
                        <a:latin typeface="Palatino Linotype" pitchFamily="18" charset="0"/>
                        <a:ea typeface="Times New Roman"/>
                        <a:cs typeface="Times New Roman"/>
                      </a:endParaRPr>
                    </a:p>
                    <a:p>
                      <a:pPr algn="l" rtl="0">
                        <a:spcAft>
                          <a:spcPts val="0"/>
                        </a:spcAft>
                      </a:pPr>
                      <a:r>
                        <a:rPr lang="en-US" sz="1600" b="1" dirty="0">
                          <a:latin typeface="Palatino Linotype" pitchFamily="18" charset="0"/>
                          <a:ea typeface="Times New Roman"/>
                          <a:cs typeface="Times New Roman"/>
                        </a:rPr>
                        <a:t>E</a:t>
                      </a:r>
                      <a:r>
                        <a:rPr lang="sr-Cyrl-CS" sz="1600" b="1" dirty="0">
                          <a:latin typeface="Palatino Linotype" pitchFamily="18" charset="0"/>
                          <a:ea typeface="Times New Roman"/>
                          <a:cs typeface="Times New Roman"/>
                        </a:rPr>
                        <a:t>nteropathogenic</a:t>
                      </a:r>
                      <a:r>
                        <a:rPr lang="en-US" sz="1600" b="1" dirty="0">
                          <a:latin typeface="Palatino Linotype" pitchFamily="18" charset="0"/>
                          <a:ea typeface="Times New Roman"/>
                          <a:cs typeface="Times New Roman"/>
                        </a:rPr>
                        <a:t> </a:t>
                      </a:r>
                      <a:r>
                        <a:rPr lang="sr-Cyrl-CS" sz="1600" b="1" i="1" dirty="0">
                          <a:latin typeface="Palatino Linotype" pitchFamily="18" charset="0"/>
                          <a:ea typeface="Times New Roman"/>
                          <a:cs typeface="Times New Roman"/>
                        </a:rPr>
                        <a:t>E. coli</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Watery diarrhea</a:t>
                      </a:r>
                      <a:endParaRPr lang="en-US" sz="1600" dirty="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a:latin typeface="Palatino Linotype" pitchFamily="18" charset="0"/>
                          <a:ea typeface="Times New Roman"/>
                          <a:cs typeface="Times New Roman"/>
                        </a:rPr>
                        <a:t>Children under 1 year old</a:t>
                      </a:r>
                      <a:endParaRPr lang="en-US" sz="160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2"/>
                  </a:ext>
                </a:extLst>
              </a:tr>
              <a:tr h="708421">
                <a:tc>
                  <a:txBody>
                    <a:bodyPr/>
                    <a:lstStyle/>
                    <a:p>
                      <a:pPr algn="l" rtl="0">
                        <a:spcAft>
                          <a:spcPts val="0"/>
                        </a:spcAft>
                      </a:pPr>
                      <a:r>
                        <a:rPr lang="sr-Cyrl-CS" sz="1600" dirty="0">
                          <a:latin typeface="Palatino Linotype" pitchFamily="18" charset="0"/>
                          <a:ea typeface="Times New Roman"/>
                          <a:cs typeface="Times New Roman"/>
                        </a:rPr>
                        <a:t>E</a:t>
                      </a:r>
                      <a:r>
                        <a:rPr lang="en-US" sz="1600" dirty="0">
                          <a:latin typeface="Palatino Linotype" pitchFamily="18" charset="0"/>
                          <a:ea typeface="Times New Roman"/>
                          <a:cs typeface="Times New Roman"/>
                        </a:rPr>
                        <a:t>A</a:t>
                      </a:r>
                      <a:r>
                        <a:rPr lang="sr-Cyrl-CS" sz="1600" dirty="0">
                          <a:latin typeface="Palatino Linotype" pitchFamily="18" charset="0"/>
                          <a:ea typeface="Times New Roman"/>
                          <a:cs typeface="Times New Roman"/>
                        </a:rPr>
                        <a:t>EC</a:t>
                      </a:r>
                      <a:endParaRPr lang="en-US" sz="1600" dirty="0">
                        <a:latin typeface="Palatino Linotype" pitchFamily="18" charset="0"/>
                        <a:ea typeface="Times New Roman"/>
                        <a:cs typeface="Times New Roman"/>
                      </a:endParaRPr>
                    </a:p>
                    <a:p>
                      <a:pPr algn="l" rtl="0">
                        <a:spcAft>
                          <a:spcPts val="0"/>
                        </a:spcAft>
                      </a:pPr>
                      <a:r>
                        <a:rPr lang="en-US" sz="1600" b="1" dirty="0">
                          <a:latin typeface="Palatino Linotype" pitchFamily="18" charset="0"/>
                          <a:ea typeface="Times New Roman"/>
                          <a:cs typeface="Times New Roman"/>
                        </a:rPr>
                        <a:t>E</a:t>
                      </a:r>
                      <a:r>
                        <a:rPr lang="sr-Cyrl-CS" sz="1600" b="1" dirty="0">
                          <a:latin typeface="Palatino Linotype" pitchFamily="18" charset="0"/>
                          <a:ea typeface="Times New Roman"/>
                          <a:cs typeface="Times New Roman"/>
                        </a:rPr>
                        <a:t>nteroaggregative</a:t>
                      </a:r>
                      <a:r>
                        <a:rPr lang="en-US" sz="1600" b="1" dirty="0">
                          <a:latin typeface="Palatino Linotype" pitchFamily="18" charset="0"/>
                          <a:ea typeface="Times New Roman"/>
                          <a:cs typeface="Times New Roman"/>
                        </a:rPr>
                        <a:t> </a:t>
                      </a:r>
                      <a:r>
                        <a:rPr lang="sr-Cyrl-CS" sz="1600" b="1" i="1" dirty="0">
                          <a:latin typeface="Palatino Linotype" pitchFamily="18" charset="0"/>
                          <a:ea typeface="Times New Roman"/>
                          <a:cs typeface="Times New Roman"/>
                        </a:rPr>
                        <a:t>E. coli</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Watery diarrhea, persistent diarrhea</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Infants younger than 6 months and patients with</a:t>
                      </a:r>
                      <a:r>
                        <a:rPr lang="en-US" sz="1600" dirty="0">
                          <a:latin typeface="Palatino Linotype" pitchFamily="18" charset="0"/>
                          <a:ea typeface="Times New Roman"/>
                          <a:cs typeface="Times New Roman"/>
                        </a:rPr>
                        <a:t> AIDS</a:t>
                      </a: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3"/>
                  </a:ext>
                </a:extLst>
              </a:tr>
              <a:tr h="708421">
                <a:tc>
                  <a:txBody>
                    <a:bodyPr/>
                    <a:lstStyle/>
                    <a:p>
                      <a:pPr algn="l" rtl="0">
                        <a:spcAft>
                          <a:spcPts val="0"/>
                        </a:spcAft>
                      </a:pPr>
                      <a:r>
                        <a:rPr lang="sr-Cyrl-CS" sz="1600" dirty="0">
                          <a:latin typeface="Palatino Linotype" pitchFamily="18" charset="0"/>
                          <a:ea typeface="Times New Roman"/>
                          <a:cs typeface="Times New Roman"/>
                        </a:rPr>
                        <a:t>EIEC</a:t>
                      </a:r>
                      <a:endParaRPr lang="en-US" sz="1600" dirty="0">
                        <a:latin typeface="Palatino Linotype" pitchFamily="18" charset="0"/>
                        <a:ea typeface="Times New Roman"/>
                        <a:cs typeface="Times New Roman"/>
                      </a:endParaRPr>
                    </a:p>
                    <a:p>
                      <a:pPr algn="l" rtl="0">
                        <a:spcAft>
                          <a:spcPts val="0"/>
                        </a:spcAft>
                      </a:pPr>
                      <a:r>
                        <a:rPr lang="en-US" sz="1600" b="1" dirty="0">
                          <a:latin typeface="Palatino Linotype" pitchFamily="18" charset="0"/>
                          <a:ea typeface="Times New Roman"/>
                          <a:cs typeface="Times New Roman"/>
                        </a:rPr>
                        <a:t>E</a:t>
                      </a:r>
                      <a:r>
                        <a:rPr lang="sr-Cyrl-CS" sz="1600" b="1" dirty="0">
                          <a:latin typeface="Palatino Linotype" pitchFamily="18" charset="0"/>
                          <a:ea typeface="Times New Roman"/>
                          <a:cs typeface="Times New Roman"/>
                        </a:rPr>
                        <a:t>nteroinvasive</a:t>
                      </a:r>
                      <a:r>
                        <a:rPr lang="en-US" sz="1600" b="1" dirty="0">
                          <a:latin typeface="Palatino Linotype" pitchFamily="18" charset="0"/>
                          <a:ea typeface="Times New Roman"/>
                          <a:cs typeface="Times New Roman"/>
                        </a:rPr>
                        <a:t> </a:t>
                      </a:r>
                      <a:r>
                        <a:rPr lang="sr-Cyrl-CS" sz="1600" b="1" i="1" dirty="0">
                          <a:latin typeface="Palatino Linotype" pitchFamily="18" charset="0"/>
                          <a:ea typeface="Times New Roman"/>
                          <a:cs typeface="Times New Roman"/>
                        </a:rPr>
                        <a:t>E. coli</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Hemorrhagic diarrhea</a:t>
                      </a:r>
                      <a:endParaRPr lang="en-US" sz="1600" dirty="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There are no rules after consuming contaminated food</a:t>
                      </a:r>
                      <a:endParaRPr lang="en-US" sz="1600" dirty="0">
                        <a:latin typeface="Palatino Linotype" pitchFamily="18" charset="0"/>
                        <a:ea typeface="Times New Roman"/>
                        <a:cs typeface="Times New Roman"/>
                      </a:endParaRPr>
                    </a:p>
                  </a:txBody>
                  <a:tcPr marL="68580" marR="68580" marT="0" marB="0">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4"/>
                  </a:ext>
                </a:extLst>
              </a:tr>
              <a:tr h="1080790">
                <a:tc>
                  <a:txBody>
                    <a:bodyPr/>
                    <a:lstStyle/>
                    <a:p>
                      <a:pPr algn="l" rtl="0">
                        <a:spcAft>
                          <a:spcPts val="0"/>
                        </a:spcAft>
                      </a:pPr>
                      <a:r>
                        <a:rPr lang="sr-Cyrl-CS" sz="1600" dirty="0">
                          <a:latin typeface="Palatino Linotype" pitchFamily="18" charset="0"/>
                          <a:ea typeface="Times New Roman"/>
                          <a:cs typeface="Times New Roman"/>
                        </a:rPr>
                        <a:t>EHEC</a:t>
                      </a:r>
                      <a:endParaRPr lang="en-US" sz="1600" dirty="0">
                        <a:latin typeface="Palatino Linotype" pitchFamily="18" charset="0"/>
                        <a:ea typeface="Times New Roman"/>
                        <a:cs typeface="Times New Roman"/>
                      </a:endParaRPr>
                    </a:p>
                    <a:p>
                      <a:pPr algn="l" rtl="0">
                        <a:spcAft>
                          <a:spcPts val="0"/>
                        </a:spcAft>
                      </a:pPr>
                      <a:r>
                        <a:rPr lang="en-US" sz="1600" b="1" dirty="0">
                          <a:latin typeface="Palatino Linotype" pitchFamily="18" charset="0"/>
                          <a:ea typeface="Times New Roman"/>
                          <a:cs typeface="Times New Roman"/>
                        </a:rPr>
                        <a:t>E</a:t>
                      </a:r>
                      <a:r>
                        <a:rPr lang="sr-Cyrl-CS" sz="1600" b="1" dirty="0">
                          <a:latin typeface="Palatino Linotype" pitchFamily="18" charset="0"/>
                          <a:ea typeface="Times New Roman"/>
                          <a:cs typeface="Times New Roman"/>
                        </a:rPr>
                        <a:t>nterohemorrhagic</a:t>
                      </a:r>
                      <a:r>
                        <a:rPr lang="en-US" sz="1600" b="1" dirty="0">
                          <a:latin typeface="Palatino Linotype" pitchFamily="18" charset="0"/>
                          <a:ea typeface="Times New Roman"/>
                          <a:cs typeface="Times New Roman"/>
                        </a:rPr>
                        <a:t> </a:t>
                      </a:r>
                      <a:r>
                        <a:rPr lang="sr-Cyrl-CS" sz="1600" b="1" i="1" dirty="0">
                          <a:latin typeface="Palatino Linotype" pitchFamily="18" charset="0"/>
                          <a:ea typeface="Times New Roman"/>
                          <a:cs typeface="Times New Roman"/>
                        </a:rPr>
                        <a:t>E. coli</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Hemorrhagic diarrhea, hemorrhagic colitis, </a:t>
                      </a:r>
                      <a:r>
                        <a:rPr lang="en-US" sz="1600" dirty="0">
                          <a:latin typeface="Palatino Linotype" pitchFamily="18" charset="0"/>
                          <a:ea typeface="Times New Roman"/>
                          <a:cs typeface="Times New Roman"/>
                        </a:rPr>
                        <a:t>hemolytic </a:t>
                      </a:r>
                      <a:r>
                        <a:rPr lang="sr-Cyrl-CS" sz="1600" dirty="0">
                          <a:latin typeface="Palatino Linotype" pitchFamily="18" charset="0"/>
                          <a:ea typeface="Times New Roman"/>
                          <a:cs typeface="Times New Roman"/>
                        </a:rPr>
                        <a:t>uraemic </a:t>
                      </a:r>
                      <a:r>
                        <a:rPr lang="en-US" sz="1600" dirty="0">
                          <a:latin typeface="Palatino Linotype" pitchFamily="18" charset="0"/>
                          <a:ea typeface="Times New Roman"/>
                          <a:cs typeface="Times New Roman"/>
                        </a:rPr>
                        <a:t>syndrome</a:t>
                      </a:r>
                      <a:r>
                        <a:rPr lang="sr-Cyrl-CS" sz="1600" dirty="0">
                          <a:latin typeface="Palatino Linotype" pitchFamily="18" charset="0"/>
                          <a:ea typeface="Times New Roman"/>
                          <a:cs typeface="Times New Roman"/>
                        </a:rPr>
                        <a:t> and thrombotic thrombocytopenic purpura</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tc>
                  <a:txBody>
                    <a:bodyPr/>
                    <a:lstStyle/>
                    <a:p>
                      <a:pPr algn="l" rtl="0">
                        <a:spcAft>
                          <a:spcPts val="0"/>
                        </a:spcAft>
                      </a:pPr>
                      <a:r>
                        <a:rPr lang="sr-Cyrl-CS" sz="1600" dirty="0">
                          <a:latin typeface="Palatino Linotype" pitchFamily="18" charset="0"/>
                          <a:ea typeface="Times New Roman"/>
                          <a:cs typeface="Times New Roman"/>
                        </a:rPr>
                        <a:t>Western countries</a:t>
                      </a:r>
                      <a:endParaRPr lang="en-US" sz="1600" dirty="0">
                        <a:latin typeface="Palatino Linotype" pitchFamily="18" charset="0"/>
                        <a:ea typeface="Times New Roman"/>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C00000"/>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8" name="Rectangle 7"/>
          <p:cNvSpPr/>
          <p:nvPr/>
        </p:nvSpPr>
        <p:spPr>
          <a:xfrm>
            <a:off x="1483479" y="459379"/>
            <a:ext cx="6670416" cy="523220"/>
          </a:xfrm>
          <a:prstGeom prst="rect">
            <a:avLst/>
          </a:prstGeom>
        </p:spPr>
        <p:txBody>
          <a:bodyPr wrap="none">
            <a:spAutoFit/>
          </a:bodyPr>
          <a:lstStyle/>
          <a:p>
            <a:pPr algn="ctr" rtl="0"/>
            <a:r>
              <a:rPr lang="en-US" sz="2800" b="1" i="1" dirty="0"/>
              <a:t>E. coli </a:t>
            </a:r>
            <a:r>
              <a:rPr lang="en-US" sz="2800" b="1" dirty="0"/>
              <a:t>as a cause of intestinal infections</a:t>
            </a:r>
            <a:endParaRPr lang="sr-Cyrl-CS" sz="2800" b="1" dirty="0"/>
          </a:p>
        </p:txBody>
      </p:sp>
      <p:sp>
        <p:nvSpPr>
          <p:cNvPr id="9" name="Rectangle 8"/>
          <p:cNvSpPr/>
          <p:nvPr/>
        </p:nvSpPr>
        <p:spPr>
          <a:xfrm>
            <a:off x="177421" y="5877848"/>
            <a:ext cx="8966579" cy="707886"/>
          </a:xfrm>
          <a:prstGeom prst="rect">
            <a:avLst/>
          </a:prstGeom>
        </p:spPr>
        <p:txBody>
          <a:bodyPr wrap="square">
            <a:spAutoFit/>
          </a:bodyPr>
          <a:lstStyle/>
          <a:p>
            <a:pPr algn="ctr"/>
            <a:r>
              <a:rPr lang="en-US" sz="2000" b="1" i="1" dirty="0">
                <a:solidFill>
                  <a:srgbClr val="002060"/>
                </a:solidFill>
                <a:latin typeface="Palatino Linotype" panose="02040502050505030304" pitchFamily="18" charset="0"/>
              </a:rPr>
              <a:t>E. coli</a:t>
            </a:r>
            <a:r>
              <a:rPr lang="sr-Cyrl-RS" sz="2000" b="1" i="1" dirty="0">
                <a:solidFill>
                  <a:srgbClr val="002060"/>
                </a:solidFill>
                <a:latin typeface="Palatino Linotype" panose="02040502050505030304" pitchFamily="18" charset="0"/>
              </a:rPr>
              <a:t> </a:t>
            </a:r>
            <a:r>
              <a:rPr lang="en-US" sz="2000" b="1" dirty="0" err="1">
                <a:solidFill>
                  <a:srgbClr val="002060"/>
                </a:solidFill>
                <a:latin typeface="Palatino Linotype" panose="02040502050505030304" pitchFamily="18" charset="0"/>
              </a:rPr>
              <a:t>i</a:t>
            </a:r>
            <a:r>
              <a:rPr lang="ru-RU" sz="2000" b="1" dirty="0">
                <a:solidFill>
                  <a:srgbClr val="002060"/>
                </a:solidFill>
                <a:latin typeface="Palatino Linotype" panose="02040502050505030304" pitchFamily="18" charset="0"/>
              </a:rPr>
              <a:t>noculum</a:t>
            </a:r>
            <a:r>
              <a:rPr lang="en-US" sz="2000" b="1" dirty="0">
                <a:solidFill>
                  <a:srgbClr val="002060"/>
                </a:solidFill>
                <a:latin typeface="Palatino Linotype" panose="02040502050505030304" pitchFamily="18" charset="0"/>
              </a:rPr>
              <a:t> </a:t>
            </a:r>
            <a:r>
              <a:rPr lang="ru-RU" sz="2000" b="1" dirty="0">
                <a:solidFill>
                  <a:srgbClr val="002060"/>
                </a:solidFill>
                <a:latin typeface="Palatino Linotype" panose="02040502050505030304" pitchFamily="18" charset="0"/>
              </a:rPr>
              <a:t>-</a:t>
            </a:r>
            <a:r>
              <a:rPr lang="en-US" sz="2000" b="1" dirty="0">
                <a:solidFill>
                  <a:srgbClr val="002060"/>
                </a:solidFill>
                <a:latin typeface="Palatino Linotype" panose="02040502050505030304" pitchFamily="18" charset="0"/>
              </a:rPr>
              <a:t> </a:t>
            </a:r>
            <a:r>
              <a:rPr lang="ru-RU" sz="2000" b="1" dirty="0">
                <a:solidFill>
                  <a:srgbClr val="002060"/>
                </a:solidFill>
                <a:latin typeface="Palatino Linotype" panose="02040502050505030304" pitchFamily="18" charset="0"/>
              </a:rPr>
              <a:t>about 100</a:t>
            </a:r>
            <a:r>
              <a:rPr lang="en-US" sz="2000" b="1" dirty="0">
                <a:solidFill>
                  <a:srgbClr val="002060"/>
                </a:solidFill>
                <a:latin typeface="Palatino Linotype" panose="02040502050505030304" pitchFamily="18" charset="0"/>
              </a:rPr>
              <a:t> </a:t>
            </a:r>
            <a:r>
              <a:rPr lang="ru-RU" sz="2000" b="1" dirty="0">
                <a:solidFill>
                  <a:srgbClr val="002060"/>
                </a:solidFill>
                <a:latin typeface="Palatino Linotype" panose="02040502050505030304" pitchFamily="18" charset="0"/>
              </a:rPr>
              <a:t>000</a:t>
            </a:r>
            <a:r>
              <a:rPr lang="en-US" sz="2000" b="1" dirty="0">
                <a:solidFill>
                  <a:srgbClr val="002060"/>
                </a:solidFill>
                <a:latin typeface="Palatino Linotype" panose="02040502050505030304" pitchFamily="18" charset="0"/>
              </a:rPr>
              <a:t> </a:t>
            </a:r>
            <a:r>
              <a:rPr lang="ru-RU" sz="2000" b="1" dirty="0">
                <a:solidFill>
                  <a:srgbClr val="002060"/>
                </a:solidFill>
                <a:latin typeface="Palatino Linotype" panose="02040502050505030304" pitchFamily="18" charset="0"/>
              </a:rPr>
              <a:t>000 bacteria</a:t>
            </a:r>
          </a:p>
          <a:p>
            <a:pPr algn="ctr" rtl="0"/>
            <a:r>
              <a:rPr lang="ru-RU" sz="2000" b="1" dirty="0">
                <a:solidFill>
                  <a:srgbClr val="002060"/>
                </a:solidFill>
                <a:latin typeface="Palatino Linotype" panose="02040502050505030304" pitchFamily="18" charset="0"/>
              </a:rPr>
              <a:t>Mode of transmission: ingestion of contaminated food and water  </a:t>
            </a:r>
            <a:endParaRPr lang="en-US" sz="2000" b="1" dirty="0">
              <a:solidFill>
                <a:srgbClr val="002060"/>
              </a:solidFill>
              <a:latin typeface="Palatino Linotype" panose="02040502050505030304" pitchFamily="18" charset="0"/>
            </a:endParaRPr>
          </a:p>
        </p:txBody>
      </p:sp>
    </p:spTree>
    <p:extLst>
      <p:ext uri="{BB962C8B-B14F-4D97-AF65-F5344CB8AC3E}">
        <p14:creationId xmlns:p14="http://schemas.microsoft.com/office/powerpoint/2010/main" val="428924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1" name="Picture 3"/>
          <p:cNvPicPr>
            <a:picLocks noChangeAspect="1" noChangeArrowheads="1"/>
          </p:cNvPicPr>
          <p:nvPr/>
        </p:nvPicPr>
        <p:blipFill>
          <a:blip r:embed="rId2" cstate="print"/>
          <a:srcRect/>
          <a:stretch>
            <a:fillRect/>
          </a:stretch>
        </p:blipFill>
        <p:spPr bwMode="auto">
          <a:xfrm>
            <a:off x="0" y="2619517"/>
            <a:ext cx="5022756" cy="3695990"/>
          </a:xfrm>
          <a:prstGeom prst="rect">
            <a:avLst/>
          </a:prstGeom>
          <a:noFill/>
          <a:ln w="9525">
            <a:noFill/>
            <a:miter lim="800000"/>
            <a:headEnd/>
            <a:tailEnd/>
          </a:ln>
        </p:spPr>
      </p:pic>
      <p:sp>
        <p:nvSpPr>
          <p:cNvPr id="8" name="Rectangle 7"/>
          <p:cNvSpPr/>
          <p:nvPr/>
        </p:nvSpPr>
        <p:spPr>
          <a:xfrm>
            <a:off x="5067300" y="2683744"/>
            <a:ext cx="4185557" cy="3631763"/>
          </a:xfrm>
          <a:prstGeom prst="rect">
            <a:avLst/>
          </a:prstGeom>
        </p:spPr>
        <p:txBody>
          <a:bodyPr wrap="square">
            <a:spAutoFit/>
          </a:bodyPr>
          <a:lstStyle/>
          <a:p>
            <a:r>
              <a:rPr lang="en-US" sz="2000" dirty="0"/>
              <a:t>The m</a:t>
            </a:r>
            <a:r>
              <a:rPr lang="sr-Cyrl-RS" sz="2000" dirty="0"/>
              <a:t>ost</a:t>
            </a:r>
            <a:r>
              <a:rPr lang="en-US" sz="2000" dirty="0"/>
              <a:t> </a:t>
            </a:r>
            <a:r>
              <a:rPr lang="en-US" sz="2000" i="1" dirty="0"/>
              <a:t>E</a:t>
            </a:r>
            <a:r>
              <a:rPr lang="sr-Cyrl-RS" sz="2000" i="1" dirty="0"/>
              <a:t>.</a:t>
            </a:r>
            <a:r>
              <a:rPr lang="en-US" sz="2000" i="1" dirty="0"/>
              <a:t> coli</a:t>
            </a:r>
            <a:r>
              <a:rPr lang="sr-Cyrl-RS" sz="2000" i="1" dirty="0"/>
              <a:t> </a:t>
            </a:r>
            <a:r>
              <a:rPr lang="en-US" sz="2000" dirty="0"/>
              <a:t>strains </a:t>
            </a:r>
            <a:r>
              <a:rPr lang="sr-Cyrl-RS" sz="2000" dirty="0"/>
              <a:t>express</a:t>
            </a:r>
            <a:r>
              <a:rPr lang="en-US" sz="2000" dirty="0"/>
              <a:t> </a:t>
            </a:r>
            <a:r>
              <a:rPr lang="sr-Cyrl-RS" sz="2000" b="1" dirty="0"/>
              <a:t>type</a:t>
            </a:r>
            <a:r>
              <a:rPr lang="en-US" sz="2000" b="1" dirty="0"/>
              <a:t> </a:t>
            </a:r>
            <a:r>
              <a:rPr lang="sr-Cyrl-RS" sz="2000" b="1" dirty="0"/>
              <a:t>1 </a:t>
            </a:r>
            <a:r>
              <a:rPr lang="en-US" sz="2000" b="1" dirty="0"/>
              <a:t>pili </a:t>
            </a:r>
            <a:r>
              <a:rPr lang="sr-Cyrl-RS" sz="2000" b="1" dirty="0"/>
              <a:t>(common </a:t>
            </a:r>
            <a:r>
              <a:rPr lang="en-US" sz="2000" b="1" dirty="0"/>
              <a:t>pili</a:t>
            </a:r>
            <a:r>
              <a:rPr lang="sr-Cyrl-RS" sz="2000" b="1" dirty="0"/>
              <a:t>)</a:t>
            </a:r>
            <a:r>
              <a:rPr lang="en-US" sz="2000" b="1" dirty="0"/>
              <a:t> </a:t>
            </a:r>
            <a:r>
              <a:rPr lang="sr-Cyrl-RS" sz="2000" dirty="0"/>
              <a:t>which </a:t>
            </a:r>
            <a:r>
              <a:rPr lang="en-US" sz="2000" dirty="0"/>
              <a:t>bind</a:t>
            </a:r>
            <a:r>
              <a:rPr lang="sr-Cyrl-RS" sz="2000" dirty="0"/>
              <a:t> to</a:t>
            </a:r>
            <a:r>
              <a:rPr lang="en-US" sz="2000" dirty="0"/>
              <a:t> </a:t>
            </a:r>
            <a:r>
              <a:rPr lang="ru-RU" sz="2000" dirty="0"/>
              <a:t>a wide range of cell types</a:t>
            </a:r>
            <a:r>
              <a:rPr lang="en-US" sz="2000" dirty="0"/>
              <a:t>.</a:t>
            </a:r>
            <a:endParaRPr lang="ru-RU" sz="2000" dirty="0"/>
          </a:p>
          <a:p>
            <a:pPr algn="l" rtl="0"/>
            <a:endParaRPr lang="ru-RU" sz="1000" dirty="0"/>
          </a:p>
          <a:p>
            <a:pPr algn="l" rtl="0"/>
            <a:r>
              <a:rPr lang="ru-RU" sz="2000" dirty="0"/>
              <a:t>Some strains</a:t>
            </a:r>
            <a:r>
              <a:rPr lang="en-US" sz="2000" dirty="0"/>
              <a:t> </a:t>
            </a:r>
            <a:r>
              <a:rPr lang="sr-Cyrl-RS" sz="2000" dirty="0"/>
              <a:t>own</a:t>
            </a:r>
            <a:r>
              <a:rPr lang="en-US" sz="2000" dirty="0"/>
              <a:t> </a:t>
            </a:r>
            <a:r>
              <a:rPr lang="sr-Cyrl-RS" sz="2000" b="1" u="sng" dirty="0"/>
              <a:t>specialized </a:t>
            </a:r>
            <a:r>
              <a:rPr lang="en-US" sz="2000" b="1" u="sng" dirty="0"/>
              <a:t>pili</a:t>
            </a:r>
            <a:r>
              <a:rPr lang="sr-Cyrl-RS" sz="2000" dirty="0"/>
              <a:t>:</a:t>
            </a:r>
          </a:p>
          <a:p>
            <a:pPr marL="342900" indent="-342900" algn="l" rtl="0">
              <a:buFont typeface="Arial" panose="020B0604020202020204" pitchFamily="34" charset="0"/>
              <a:buChar char="•"/>
            </a:pPr>
            <a:r>
              <a:rPr lang="sr-Latn-RS" sz="2000" b="1" dirty="0"/>
              <a:t>P</a:t>
            </a:r>
            <a:r>
              <a:rPr lang="sr-Cyrl-RS" sz="2000" b="1" dirty="0"/>
              <a:t>-</a:t>
            </a:r>
            <a:r>
              <a:rPr lang="en-US" sz="2000" b="1" dirty="0"/>
              <a:t>pili </a:t>
            </a:r>
            <a:r>
              <a:rPr lang="sr-Cyrl-RS" sz="2000" dirty="0"/>
              <a:t>bind to digalactoside residues on kidney cells</a:t>
            </a:r>
            <a:r>
              <a:rPr lang="en-US" sz="2000" dirty="0"/>
              <a:t>.</a:t>
            </a:r>
            <a:endParaRPr lang="sr-Cyrl-RS" sz="2000" dirty="0"/>
          </a:p>
          <a:p>
            <a:pPr marL="342900" indent="-342900" algn="l" rtl="0">
              <a:buFont typeface="Arial" panose="020B0604020202020204" pitchFamily="34" charset="0"/>
              <a:buChar char="•"/>
            </a:pPr>
            <a:r>
              <a:rPr lang="sr-Cyrl-RS" sz="2000" b="1" dirty="0"/>
              <a:t>Pathogenic groups</a:t>
            </a:r>
            <a:r>
              <a:rPr lang="en-US" sz="2000" b="1" dirty="0"/>
              <a:t> of </a:t>
            </a:r>
            <a:r>
              <a:rPr lang="en-US" sz="2000" b="1" i="1" dirty="0"/>
              <a:t>E</a:t>
            </a:r>
            <a:r>
              <a:rPr lang="sr-Cyrl-RS" sz="2000" b="1" i="1" dirty="0"/>
              <a:t>.</a:t>
            </a:r>
            <a:r>
              <a:rPr lang="en-US" sz="2000" b="1" i="1" dirty="0"/>
              <a:t> coli</a:t>
            </a:r>
            <a:r>
              <a:rPr lang="sr-Cyrl-RS" sz="2000" b="1" i="1" dirty="0"/>
              <a:t> </a:t>
            </a:r>
            <a:r>
              <a:rPr lang="sr-Cyrl-RS" sz="2000" b="1" dirty="0"/>
              <a:t>which cause diarrhea</a:t>
            </a:r>
            <a:r>
              <a:rPr lang="en-US" sz="2000" b="1" dirty="0"/>
              <a:t> </a:t>
            </a:r>
            <a:r>
              <a:rPr lang="sr-Cyrl-RS" sz="2000" dirty="0"/>
              <a:t>own</a:t>
            </a:r>
            <a:r>
              <a:rPr lang="en-US" sz="2000" dirty="0"/>
              <a:t> </a:t>
            </a:r>
            <a:r>
              <a:rPr lang="en-US" sz="2000" b="1" dirty="0">
                <a:solidFill>
                  <a:srgbClr val="C00000"/>
                </a:solidFill>
              </a:rPr>
              <a:t>specialized</a:t>
            </a:r>
            <a:r>
              <a:rPr lang="sr-Cyrl-RS" sz="2000" b="1" dirty="0">
                <a:solidFill>
                  <a:srgbClr val="C00000"/>
                </a:solidFill>
              </a:rPr>
              <a:t> </a:t>
            </a:r>
            <a:r>
              <a:rPr lang="en-US" sz="2000" b="1" dirty="0">
                <a:solidFill>
                  <a:srgbClr val="C00000"/>
                </a:solidFill>
              </a:rPr>
              <a:t>pili</a:t>
            </a:r>
            <a:r>
              <a:rPr lang="sr-Cyrl-RS" sz="2000" b="1" dirty="0"/>
              <a:t> </a:t>
            </a:r>
            <a:r>
              <a:rPr lang="sr-Cyrl-RS" sz="2000" dirty="0"/>
              <a:t>which bind to glycolipids and glycoproteins on the surface of enterocytes</a:t>
            </a:r>
            <a:r>
              <a:rPr lang="en-US" sz="2000" dirty="0"/>
              <a:t>.</a:t>
            </a:r>
          </a:p>
        </p:txBody>
      </p:sp>
      <p:sp>
        <p:nvSpPr>
          <p:cNvPr id="9" name="Rectangle 8"/>
          <p:cNvSpPr/>
          <p:nvPr/>
        </p:nvSpPr>
        <p:spPr>
          <a:xfrm>
            <a:off x="265514" y="1228004"/>
            <a:ext cx="8850313" cy="830997"/>
          </a:xfrm>
          <a:prstGeom prst="rect">
            <a:avLst/>
          </a:prstGeom>
        </p:spPr>
        <p:txBody>
          <a:bodyPr wrap="square">
            <a:spAutoFit/>
          </a:bodyPr>
          <a:lstStyle/>
          <a:p>
            <a:pPr algn="ctr" rtl="0"/>
            <a:r>
              <a:rPr lang="sr-Cyrl-RS" sz="2400" b="1" dirty="0">
                <a:solidFill>
                  <a:srgbClr val="C00000"/>
                </a:solidFill>
              </a:rPr>
              <a:t>Pil</a:t>
            </a:r>
            <a:r>
              <a:rPr lang="en-US" sz="2400" b="1" dirty="0" err="1">
                <a:solidFill>
                  <a:srgbClr val="C00000"/>
                </a:solidFill>
              </a:rPr>
              <a:t>i</a:t>
            </a:r>
            <a:r>
              <a:rPr lang="sr-Cyrl-RS" sz="2400" b="1" dirty="0">
                <a:solidFill>
                  <a:srgbClr val="C00000"/>
                </a:solidFill>
              </a:rPr>
              <a:t> are an important virulence factor</a:t>
            </a:r>
            <a:r>
              <a:rPr lang="en-US" sz="2400" b="1" dirty="0">
                <a:solidFill>
                  <a:srgbClr val="C00000"/>
                </a:solidFill>
              </a:rPr>
              <a:t> </a:t>
            </a:r>
            <a:r>
              <a:rPr lang="sr-Cyrl-RS" sz="2400" dirty="0"/>
              <a:t>and show tropism for different types of host epithelial cells</a:t>
            </a:r>
            <a:r>
              <a:rPr lang="en-US" sz="2400" dirty="0"/>
              <a:t>.</a:t>
            </a:r>
            <a:endParaRPr lang="sr-Cyrl-RS" sz="2400" dirty="0"/>
          </a:p>
        </p:txBody>
      </p:sp>
      <p:sp>
        <p:nvSpPr>
          <p:cNvPr id="2" name="Rectangle 1">
            <a:extLst>
              <a:ext uri="{FF2B5EF4-FFF2-40B4-BE49-F238E27FC236}">
                <a16:creationId xmlns:a16="http://schemas.microsoft.com/office/drawing/2014/main" id="{CEECAFD9-0501-4938-EF4C-2D24D20F2E70}"/>
              </a:ext>
            </a:extLst>
          </p:cNvPr>
          <p:cNvSpPr/>
          <p:nvPr/>
        </p:nvSpPr>
        <p:spPr>
          <a:xfrm>
            <a:off x="2389108" y="341651"/>
            <a:ext cx="4224233" cy="523220"/>
          </a:xfrm>
          <a:prstGeom prst="rect">
            <a:avLst/>
          </a:prstGeom>
        </p:spPr>
        <p:txBody>
          <a:bodyPr wrap="none">
            <a:spAutoFit/>
          </a:bodyPr>
          <a:lstStyle/>
          <a:p>
            <a:r>
              <a:rPr lang="sr-Cyrl-CS" sz="2800" b="1" i="1" dirty="0"/>
              <a:t>E. </a:t>
            </a:r>
            <a:r>
              <a:rPr lang="en-US" sz="2800" b="1" i="1" dirty="0"/>
              <a:t>c</a:t>
            </a:r>
            <a:r>
              <a:rPr lang="sr-Cyrl-CS" sz="2800" b="1" i="1" dirty="0"/>
              <a:t>oli </a:t>
            </a:r>
            <a:r>
              <a:rPr lang="en-US" sz="2800" b="1" dirty="0"/>
              <a:t>adherence factors</a:t>
            </a:r>
            <a:r>
              <a:rPr lang="sr-Cyrl-CS" sz="2800" b="1" dirty="0"/>
              <a:t> </a:t>
            </a:r>
            <a:endParaRPr lang="en-US" sz="28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ru-RU" sz="3600" b="1" dirty="0">
                <a:solidFill>
                  <a:srgbClr val="C00000"/>
                </a:solidFill>
                <a:latin typeface="Palatino Linotype" panose="02040502050505030304" pitchFamily="18" charset="0"/>
              </a:rPr>
              <a:t>Enterotoxigenic</a:t>
            </a:r>
            <a:r>
              <a:rPr lang="ru-RU" sz="3600" b="1" dirty="0">
                <a:latin typeface="Palatino Linotype" panose="02040502050505030304" pitchFamily="18" charset="0"/>
              </a:rPr>
              <a:t> </a:t>
            </a:r>
            <a:r>
              <a:rPr lang="ru-RU" sz="3600" b="1" i="1" dirty="0">
                <a:latin typeface="Palatino Linotype" panose="02040502050505030304" pitchFamily="18" charset="0"/>
              </a:rPr>
              <a:t>E.</a:t>
            </a:r>
            <a:r>
              <a:rPr lang="en-US" sz="3600" b="1" i="1" dirty="0">
                <a:latin typeface="Palatino Linotype" panose="02040502050505030304" pitchFamily="18" charset="0"/>
              </a:rPr>
              <a:t> c</a:t>
            </a:r>
            <a:r>
              <a:rPr lang="ru-RU" sz="3600" b="1" i="1" dirty="0">
                <a:latin typeface="Palatino Linotype" panose="02040502050505030304" pitchFamily="18" charset="0"/>
              </a:rPr>
              <a:t>oli</a:t>
            </a:r>
            <a:r>
              <a:rPr lang="en-US" sz="3600" b="1" i="1" dirty="0">
                <a:latin typeface="Palatino Linotype" panose="02040502050505030304" pitchFamily="18" charset="0"/>
              </a:rPr>
              <a:t> </a:t>
            </a:r>
            <a:r>
              <a:rPr lang="en-US" sz="3600" b="1" i="1" dirty="0">
                <a:solidFill>
                  <a:srgbClr val="C00000"/>
                </a:solidFill>
              </a:rPr>
              <a:t>(ETEC)</a:t>
            </a:r>
            <a:br>
              <a:rPr lang="en-US" sz="3600" b="1" i="1" dirty="0">
                <a:solidFill>
                  <a:srgbClr val="C00000"/>
                </a:solidFill>
              </a:rPr>
            </a:br>
            <a:r>
              <a:rPr lang="en-US" sz="3600" b="1" i="1" dirty="0">
                <a:solidFill>
                  <a:srgbClr val="C00000"/>
                </a:solidFill>
              </a:rPr>
              <a:t> </a:t>
            </a:r>
            <a:r>
              <a:rPr lang="ru-RU" sz="3600" dirty="0">
                <a:latin typeface="Palatino Linotype" panose="02040502050505030304" pitchFamily="18" charset="0"/>
              </a:rPr>
              <a:t>-epidemiology-</a:t>
            </a:r>
            <a:endParaRPr lang="en-US" sz="3600" dirty="0"/>
          </a:p>
        </p:txBody>
      </p:sp>
      <p:sp>
        <p:nvSpPr>
          <p:cNvPr id="3" name="Content Placeholder 2"/>
          <p:cNvSpPr>
            <a:spLocks noGrp="1"/>
          </p:cNvSpPr>
          <p:nvPr>
            <p:ph idx="1"/>
          </p:nvPr>
        </p:nvSpPr>
        <p:spPr>
          <a:xfrm>
            <a:off x="468076" y="2255296"/>
            <a:ext cx="8425339" cy="3449468"/>
          </a:xfrm>
          <a:solidFill>
            <a:schemeClr val="accent3">
              <a:lumMod val="20000"/>
              <a:lumOff val="80000"/>
            </a:schemeClr>
          </a:solidFill>
          <a:ln w="12700">
            <a:solidFill>
              <a:schemeClr val="accent6"/>
            </a:solidFill>
            <a:prstDash val="sysDot"/>
          </a:ln>
        </p:spPr>
        <p:txBody>
          <a:bodyPr>
            <a:normAutofit fontScale="92500" lnSpcReduction="10000"/>
          </a:bodyPr>
          <a:lstStyle/>
          <a:p>
            <a:pPr algn="l" rtl="0"/>
            <a:r>
              <a:rPr lang="ru-RU" sz="2400" dirty="0"/>
              <a:t>The most important cause</a:t>
            </a:r>
            <a:r>
              <a:rPr lang="en-US" sz="2400" dirty="0"/>
              <a:t> of </a:t>
            </a:r>
            <a:r>
              <a:rPr lang="ru-RU" sz="2400" b="1" u="sng" dirty="0"/>
              <a:t>traveler's diarrhea</a:t>
            </a:r>
            <a:r>
              <a:rPr lang="en-US" sz="2400" b="1" u="sng" dirty="0"/>
              <a:t>.</a:t>
            </a:r>
            <a:endParaRPr lang="ru-RU" sz="2400" b="1" u="sng" dirty="0"/>
          </a:p>
          <a:p>
            <a:pPr algn="l" rtl="0">
              <a:buNone/>
            </a:pPr>
            <a:endParaRPr lang="ru-RU" sz="2400" dirty="0"/>
          </a:p>
          <a:p>
            <a:pPr algn="l" rtl="0"/>
            <a:r>
              <a:rPr lang="ru-RU" sz="2400" dirty="0"/>
              <a:t>It also causes</a:t>
            </a:r>
            <a:r>
              <a:rPr lang="en-US" sz="2400" dirty="0"/>
              <a:t> </a:t>
            </a:r>
            <a:r>
              <a:rPr lang="ru-RU" sz="2400" b="1" dirty="0"/>
              <a:t>baby diarrhea</a:t>
            </a:r>
            <a:r>
              <a:rPr lang="en-US" sz="2400" b="1" dirty="0"/>
              <a:t> </a:t>
            </a:r>
            <a:r>
              <a:rPr lang="ru-RU" sz="2400" dirty="0"/>
              <a:t>in developing countries</a:t>
            </a:r>
            <a:r>
              <a:rPr lang="en-US" sz="2400" dirty="0"/>
              <a:t>, </a:t>
            </a:r>
            <a:r>
              <a:rPr lang="ru-RU" sz="2400" dirty="0"/>
              <a:t>where they are the leading cause of morbidity and mortality during the first 2 years of life</a:t>
            </a:r>
            <a:r>
              <a:rPr lang="en-US" sz="2400" dirty="0"/>
              <a:t>.</a:t>
            </a:r>
            <a:endParaRPr lang="ru-RU" sz="2400" dirty="0"/>
          </a:p>
          <a:p>
            <a:pPr algn="l" rtl="0">
              <a:buNone/>
            </a:pPr>
            <a:endParaRPr lang="ru-RU" sz="2400" dirty="0"/>
          </a:p>
          <a:p>
            <a:pPr algn="l" rtl="0"/>
            <a:r>
              <a:rPr lang="ru-RU" sz="2400" dirty="0"/>
              <a:t>Transmission route: consumption of contaminated water and food, as well as human-to-human contact transmission. Marinated meat, salads, and vegetables are associated with an increased risk of disease.</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668" y="69923"/>
            <a:ext cx="8425339" cy="694353"/>
          </a:xfrm>
        </p:spPr>
        <p:txBody>
          <a:bodyPr>
            <a:normAutofit/>
          </a:bodyPr>
          <a:lstStyle/>
          <a:p>
            <a:pPr rtl="0"/>
            <a:r>
              <a:rPr lang="ru-RU" sz="3200" b="1" dirty="0">
                <a:latin typeface="Palatino Linotype" panose="02040502050505030304" pitchFamily="18" charset="0"/>
              </a:rPr>
              <a:t>Mechanism of diarrhea</a:t>
            </a:r>
            <a:r>
              <a:rPr lang="en-US" sz="3200" b="1" dirty="0">
                <a:latin typeface="Palatino Linotype" panose="02040502050505030304" pitchFamily="18" charset="0"/>
              </a:rPr>
              <a:t> development</a:t>
            </a:r>
            <a:endParaRPr lang="en-US" sz="3200" dirty="0"/>
          </a:p>
        </p:txBody>
      </p:sp>
      <p:sp>
        <p:nvSpPr>
          <p:cNvPr id="11" name="Rounded Rectangle 10"/>
          <p:cNvSpPr/>
          <p:nvPr/>
        </p:nvSpPr>
        <p:spPr>
          <a:xfrm>
            <a:off x="6032310" y="2483893"/>
            <a:ext cx="1937983" cy="150125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2" name="Content Placeholder 2"/>
          <p:cNvSpPr txBox="1">
            <a:spLocks/>
          </p:cNvSpPr>
          <p:nvPr/>
        </p:nvSpPr>
        <p:spPr>
          <a:xfrm>
            <a:off x="395622" y="1091822"/>
            <a:ext cx="8552385" cy="1378424"/>
          </a:xfrm>
          <a:prstGeom prst="rect">
            <a:avLst/>
          </a:prstGeom>
          <a:ln w="19050">
            <a:solidFill>
              <a:schemeClr val="accent2"/>
            </a:solidFill>
            <a:prstDash val="sysDot"/>
          </a:ln>
        </p:spPr>
        <p:txBody>
          <a:bodyPr vert="horz" lIns="91440" tIns="45720" rIns="91440" bIns="45720" rtlCol="0">
            <a:normAutofit/>
          </a:bodyPr>
          <a:lstStyle/>
          <a:p>
            <a:pPr marL="342900" lvl="0" indent="-342900" algn="ctr">
              <a:spcBef>
                <a:spcPct val="20000"/>
              </a:spcBef>
              <a:defRPr/>
            </a:pPr>
            <a:r>
              <a:rPr kumimoji="0" lang="sr-Cyrl-RS" sz="2200" b="1" i="0" u="none" strike="noStrike" kern="1200" cap="none" spc="0" normalizeH="0" baseline="0" noProof="0" dirty="0">
                <a:ln>
                  <a:noFill/>
                </a:ln>
                <a:solidFill>
                  <a:srgbClr val="002060"/>
                </a:solidFill>
                <a:effectLst/>
                <a:uLnTx/>
                <a:uFillTx/>
                <a:latin typeface="+mn-lt"/>
                <a:ea typeface="+mn-ea"/>
                <a:cs typeface="+mn-cs"/>
              </a:rPr>
              <a:t>Diarrhea is a result of the action</a:t>
            </a:r>
            <a:r>
              <a:rPr kumimoji="0" lang="en-US" sz="2200" b="1" i="0" u="none" strike="noStrike" kern="1200" cap="none" spc="0" normalizeH="0" baseline="0" noProof="0" dirty="0">
                <a:ln>
                  <a:noFill/>
                </a:ln>
                <a:solidFill>
                  <a:srgbClr val="002060"/>
                </a:solidFill>
                <a:effectLst/>
                <a:uLnTx/>
                <a:uFillTx/>
                <a:latin typeface="+mn-lt"/>
                <a:ea typeface="+mn-ea"/>
                <a:cs typeface="+mn-cs"/>
              </a:rPr>
              <a:t> of </a:t>
            </a:r>
            <a:r>
              <a:rPr kumimoji="0" lang="en-US" sz="2200" b="1" i="0" u="none" strike="noStrike" kern="1200" cap="none" spc="0" normalizeH="0" baseline="0" noProof="0" dirty="0">
                <a:ln>
                  <a:noFill/>
                </a:ln>
                <a:solidFill>
                  <a:srgbClr val="FF0000"/>
                </a:solidFill>
                <a:effectLst/>
                <a:uLnTx/>
                <a:uFillTx/>
                <a:latin typeface="+mn-lt"/>
                <a:ea typeface="+mn-ea"/>
                <a:cs typeface="+mn-cs"/>
              </a:rPr>
              <a:t>LT </a:t>
            </a:r>
            <a:r>
              <a:rPr kumimoji="0" lang="sr-Cyrl-RS" sz="2200" b="1" i="0" u="none" strike="noStrike" kern="1200" cap="none" spc="0" normalizeH="0" baseline="0" noProof="0" dirty="0">
                <a:ln>
                  <a:noFill/>
                </a:ln>
                <a:solidFill>
                  <a:srgbClr val="FF0000"/>
                </a:solidFill>
                <a:effectLst/>
                <a:uLnTx/>
                <a:uFillTx/>
                <a:latin typeface="+mn-lt"/>
                <a:ea typeface="+mn-ea"/>
                <a:cs typeface="+mn-cs"/>
              </a:rPr>
              <a:t>and</a:t>
            </a:r>
            <a:r>
              <a:rPr kumimoji="0" lang="en-US" sz="2200" b="1" i="0" u="none" strike="noStrike" kern="1200" cap="none" spc="0" normalizeH="0" baseline="0" noProof="0" dirty="0">
                <a:ln>
                  <a:noFill/>
                </a:ln>
                <a:solidFill>
                  <a:srgbClr val="FF0000"/>
                </a:solidFill>
                <a:effectLst/>
                <a:uLnTx/>
                <a:uFillTx/>
                <a:latin typeface="+mn-lt"/>
                <a:ea typeface="+mn-ea"/>
                <a:cs typeface="+mn-cs"/>
              </a:rPr>
              <a:t>/</a:t>
            </a:r>
            <a:r>
              <a:rPr kumimoji="0" lang="sr-Cyrl-RS" sz="2200" b="1" i="0" u="none" strike="noStrike" kern="1200" cap="none" spc="0" normalizeH="0" baseline="0" noProof="0" dirty="0">
                <a:ln>
                  <a:noFill/>
                </a:ln>
                <a:solidFill>
                  <a:srgbClr val="FF0000"/>
                </a:solidFill>
                <a:effectLst/>
                <a:uLnTx/>
                <a:uFillTx/>
                <a:latin typeface="+mn-lt"/>
                <a:ea typeface="+mn-ea"/>
                <a:cs typeface="+mn-cs"/>
              </a:rPr>
              <a:t>or</a:t>
            </a:r>
            <a:r>
              <a:rPr kumimoji="0" lang="en-US" sz="2200" b="1" i="0" u="none" strike="noStrike" kern="1200" cap="none" spc="0" normalizeH="0" baseline="0" noProof="0" dirty="0">
                <a:ln>
                  <a:noFill/>
                </a:ln>
                <a:solidFill>
                  <a:srgbClr val="FF0000"/>
                </a:solidFill>
                <a:effectLst/>
                <a:uLnTx/>
                <a:uFillTx/>
                <a:latin typeface="+mn-lt"/>
                <a:ea typeface="+mn-ea"/>
                <a:cs typeface="+mn-cs"/>
              </a:rPr>
              <a:t> ST</a:t>
            </a:r>
            <a:r>
              <a:rPr kumimoji="0" lang="sr-Cyrl-RS" sz="2200" b="1" i="0" u="none" strike="noStrike" kern="1200" cap="none" spc="0" normalizeH="0" baseline="0" noProof="0" dirty="0">
                <a:ln>
                  <a:noFill/>
                </a:ln>
                <a:solidFill>
                  <a:srgbClr val="FF0000"/>
                </a:solidFill>
                <a:effectLst/>
                <a:uLnTx/>
                <a:uFillTx/>
                <a:latin typeface="+mn-lt"/>
                <a:ea typeface="+mn-ea"/>
                <a:cs typeface="+mn-cs"/>
              </a:rPr>
              <a:t> </a:t>
            </a:r>
            <a:r>
              <a:rPr lang="sr-Cyrl-RS" sz="2200" b="1" dirty="0">
                <a:solidFill>
                  <a:srgbClr val="FF0000"/>
                </a:solidFill>
              </a:rPr>
              <a:t>toxins</a:t>
            </a:r>
            <a:r>
              <a:rPr lang="en-US" sz="2200" b="1" dirty="0">
                <a:solidFill>
                  <a:srgbClr val="FF0000"/>
                </a:solidFill>
              </a:rPr>
              <a:t>.</a:t>
            </a:r>
            <a:r>
              <a:rPr lang="sr-Cyrl-RS" sz="2200" b="1" dirty="0">
                <a:solidFill>
                  <a:srgbClr val="002060"/>
                </a:solidFill>
              </a:rPr>
              <a:t> </a:t>
            </a:r>
            <a:endParaRPr kumimoji="0" lang="sr-Cyrl-RS" sz="2200" b="1"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1900" b="0" i="0" u="none" strike="noStrike" kern="1200" cap="none" spc="0" normalizeH="0" baseline="0" noProof="0" dirty="0">
                <a:ln>
                  <a:noFill/>
                </a:ln>
                <a:solidFill>
                  <a:schemeClr val="tx1"/>
                </a:solidFill>
                <a:effectLst/>
                <a:uLnTx/>
                <a:uFillTx/>
                <a:latin typeface="+mn-lt"/>
                <a:ea typeface="+mn-ea"/>
                <a:cs typeface="+mn-cs"/>
              </a:rPr>
              <a:t>Adhesion to the microvilli surface</a:t>
            </a:r>
            <a:r>
              <a:rPr kumimoji="0" lang="en-US" sz="1900" b="0" i="0" u="none" strike="noStrike" kern="1200" cap="none" spc="0" normalizeH="0" baseline="0" noProof="0" dirty="0">
                <a:ln>
                  <a:noFill/>
                </a:ln>
                <a:solidFill>
                  <a:schemeClr val="tx1"/>
                </a:solidFill>
                <a:effectLst/>
                <a:uLnTx/>
                <a:uFillTx/>
                <a:latin typeface="+mn-lt"/>
                <a:ea typeface="+mn-ea"/>
                <a:cs typeface="+mn-cs"/>
              </a:rPr>
              <a:t>,</a:t>
            </a:r>
            <a:r>
              <a:rPr kumimoji="0" lang="sr-Cyrl-RS" sz="1900" b="0" i="0" u="none" strike="noStrike" kern="1200" cap="none" spc="0" normalizeH="0" baseline="0" noProof="0" dirty="0">
                <a:ln>
                  <a:noFill/>
                </a:ln>
                <a:solidFill>
                  <a:schemeClr val="tx1"/>
                </a:solidFill>
                <a:effectLst/>
                <a:uLnTx/>
                <a:uFillTx/>
                <a:latin typeface="+mn-lt"/>
                <a:ea typeface="+mn-ea"/>
                <a:cs typeface="+mn-cs"/>
              </a:rPr>
              <a:t> mediated by numerous variants</a:t>
            </a:r>
            <a:r>
              <a:rPr kumimoji="0" lang="en-US" sz="1900" b="0" i="0" u="none" strike="noStrike" kern="1200" cap="none" spc="0" normalizeH="0" baseline="0" noProof="0" dirty="0">
                <a:ln>
                  <a:noFill/>
                </a:ln>
                <a:solidFill>
                  <a:schemeClr val="tx1"/>
                </a:solidFill>
                <a:effectLst/>
                <a:uLnTx/>
                <a:uFillTx/>
                <a:latin typeface="+mn-lt"/>
                <a:ea typeface="+mn-ea"/>
                <a:cs typeface="+mn-cs"/>
              </a:rPr>
              <a:t> of </a:t>
            </a:r>
            <a:r>
              <a:rPr kumimoji="0" lang="en-US" sz="1900" b="1" i="0" u="none" strike="noStrike" kern="1200" cap="none" spc="0" normalizeH="0" baseline="0" noProof="0" dirty="0">
                <a:ln>
                  <a:noFill/>
                </a:ln>
                <a:solidFill>
                  <a:schemeClr val="tx1"/>
                </a:solidFill>
                <a:effectLst/>
                <a:uLnTx/>
                <a:uFillTx/>
                <a:latin typeface="+mn-lt"/>
                <a:ea typeface="+mn-ea"/>
                <a:cs typeface="+mn-cs"/>
              </a:rPr>
              <a:t>CF (</a:t>
            </a:r>
            <a:r>
              <a:rPr kumimoji="0" lang="en-US" sz="1900" b="1" i="1" u="none" strike="noStrike" kern="1200" cap="none" spc="0" normalizeH="0" baseline="0" noProof="0" dirty="0">
                <a:ln>
                  <a:noFill/>
                </a:ln>
                <a:solidFill>
                  <a:schemeClr val="tx1"/>
                </a:solidFill>
                <a:effectLst/>
                <a:uLnTx/>
                <a:uFillTx/>
                <a:latin typeface="+mn-lt"/>
                <a:ea typeface="+mn-ea"/>
                <a:cs typeface="+mn-cs"/>
              </a:rPr>
              <a:t>colonizing factor</a:t>
            </a:r>
            <a:r>
              <a:rPr kumimoji="0" lang="en-US" sz="1900" b="1" i="0" u="none" strike="noStrike" kern="1200" cap="none" spc="0" normalizeH="0" baseline="0" noProof="0" dirty="0">
                <a:ln>
                  <a:noFill/>
                </a:ln>
                <a:solidFill>
                  <a:schemeClr val="tx1"/>
                </a:solidFill>
                <a:effectLst/>
                <a:uLnTx/>
                <a:uFillTx/>
                <a:latin typeface="+mn-lt"/>
                <a:ea typeface="+mn-ea"/>
                <a:cs typeface="+mn-cs"/>
              </a:rPr>
              <a:t>) pili</a:t>
            </a:r>
            <a:r>
              <a:rPr kumimoji="0" lang="en-US" sz="1900" i="0" u="none" strike="noStrike" kern="1200" cap="none" spc="0" normalizeH="0" baseline="0" noProof="0" dirty="0">
                <a:ln>
                  <a:noFill/>
                </a:ln>
                <a:solidFill>
                  <a:schemeClr val="tx1"/>
                </a:solidFill>
                <a:effectLst/>
                <a:uLnTx/>
                <a:uFillTx/>
                <a:latin typeface="+mn-lt"/>
                <a:ea typeface="+mn-ea"/>
                <a:cs typeface="+mn-cs"/>
              </a:rPr>
              <a:t>,</a:t>
            </a:r>
            <a:r>
              <a:rPr kumimoji="0" lang="en-US" sz="1900" b="1" i="0" u="none" strike="noStrike" kern="1200" cap="none" spc="0" normalizeH="0" baseline="0" noProof="0" dirty="0">
                <a:ln>
                  <a:noFill/>
                </a:ln>
                <a:solidFill>
                  <a:schemeClr val="tx1"/>
                </a:solidFill>
                <a:effectLst/>
                <a:uLnTx/>
                <a:uFillTx/>
                <a:latin typeface="+mn-lt"/>
                <a:ea typeface="+mn-ea"/>
                <a:cs typeface="+mn-cs"/>
              </a:rPr>
              <a:t> </a:t>
            </a:r>
            <a:r>
              <a:rPr kumimoji="0" lang="sr-Cyrl-RS" sz="1900" b="0" i="0" u="none" strike="noStrike" kern="1200" cap="none" spc="0" normalizeH="0" baseline="0" noProof="0" dirty="0">
                <a:ln>
                  <a:noFill/>
                </a:ln>
                <a:solidFill>
                  <a:schemeClr val="tx1"/>
                </a:solidFill>
                <a:effectLst/>
                <a:uLnTx/>
                <a:uFillTx/>
                <a:latin typeface="+mn-lt"/>
                <a:ea typeface="+mn-ea"/>
                <a:cs typeface="+mn-cs"/>
              </a:rPr>
              <a:t>is essential for efficient delivery of toxins to target enterocytes</a:t>
            </a:r>
            <a:r>
              <a:rPr kumimoji="0" lang="en-US" sz="1900" b="0" i="0" u="none" strike="noStrike" kern="1200" cap="none" spc="0" normalizeH="0" baseline="0" noProof="0" dirty="0">
                <a:ln>
                  <a:noFill/>
                </a:ln>
                <a:solidFill>
                  <a:schemeClr val="tx1"/>
                </a:solidFill>
                <a:effectLst/>
                <a:uLnTx/>
                <a:uFillTx/>
                <a:latin typeface="+mn-lt"/>
                <a:ea typeface="+mn-ea"/>
                <a:cs typeface="+mn-cs"/>
              </a:rPr>
              <a:t>.</a:t>
            </a:r>
            <a:endParaRPr kumimoji="0" lang="sr-Cyrl-RS" sz="19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Rectangle 12"/>
          <p:cNvSpPr/>
          <p:nvPr/>
        </p:nvSpPr>
        <p:spPr>
          <a:xfrm>
            <a:off x="177422" y="3028434"/>
            <a:ext cx="5595582" cy="1477328"/>
          </a:xfrm>
          <a:prstGeom prst="rect">
            <a:avLst/>
          </a:prstGeom>
          <a:solidFill>
            <a:schemeClr val="accent3">
              <a:lumMod val="20000"/>
              <a:lumOff val="80000"/>
            </a:schemeClr>
          </a:solidFill>
        </p:spPr>
        <p:txBody>
          <a:bodyPr wrap="square">
            <a:spAutoFit/>
          </a:bodyPr>
          <a:lstStyle/>
          <a:p>
            <a:pPr algn="l" rtl="0"/>
            <a:r>
              <a:rPr lang="en-US" b="1" dirty="0">
                <a:latin typeface="Palatino Linotype" panose="02040502050505030304" pitchFamily="18" charset="0"/>
              </a:rPr>
              <a:t>LT </a:t>
            </a:r>
            <a:r>
              <a:rPr lang="sr-Cyrl-RS" dirty="0">
                <a:latin typeface="Palatino Linotype" panose="02040502050505030304" pitchFamily="18" charset="0"/>
              </a:rPr>
              <a:t>binds to its receptor</a:t>
            </a:r>
            <a:r>
              <a:rPr lang="en-US" dirty="0">
                <a:latin typeface="Palatino Linotype" panose="02040502050505030304" pitchFamily="18" charset="0"/>
              </a:rPr>
              <a:t> and</a:t>
            </a:r>
            <a:r>
              <a:rPr lang="sr-Cyrl-RS" dirty="0">
                <a:latin typeface="Palatino Linotype" panose="02040502050505030304" pitchFamily="18" charset="0"/>
              </a:rPr>
              <a:t> enters vesicles.</a:t>
            </a:r>
            <a:r>
              <a:rPr lang="en-US" dirty="0">
                <a:latin typeface="Palatino Linotype" panose="02040502050505030304" pitchFamily="18" charset="0"/>
              </a:rPr>
              <a:t> </a:t>
            </a:r>
            <a:r>
              <a:rPr lang="sr-Cyrl-RS" b="1" dirty="0">
                <a:latin typeface="Palatino Linotype" panose="02040502050505030304" pitchFamily="18" charset="0"/>
              </a:rPr>
              <a:t>Active </a:t>
            </a:r>
            <a:r>
              <a:rPr lang="en-US" b="1" dirty="0">
                <a:latin typeface="Palatino Linotype" panose="02040502050505030304" pitchFamily="18" charset="0"/>
              </a:rPr>
              <a:t>toxin </a:t>
            </a:r>
            <a:r>
              <a:rPr lang="sr-Cyrl-RS" b="1" dirty="0">
                <a:latin typeface="Palatino Linotype" panose="02040502050505030304" pitchFamily="18" charset="0"/>
              </a:rPr>
              <a:t>subunit</a:t>
            </a:r>
            <a:r>
              <a:rPr lang="en-US" b="1" dirty="0">
                <a:latin typeface="Palatino Linotype" panose="02040502050505030304" pitchFamily="18" charset="0"/>
              </a:rPr>
              <a:t> </a:t>
            </a:r>
            <a:r>
              <a:rPr lang="sr-Cyrl-RS" dirty="0">
                <a:latin typeface="Palatino Linotype" panose="02040502050505030304" pitchFamily="18" charset="0"/>
              </a:rPr>
              <a:t>is transported to the basolateral membrane </a:t>
            </a:r>
            <a:r>
              <a:rPr lang="en-US" dirty="0">
                <a:latin typeface="Palatino Linotype" panose="02040502050505030304" pitchFamily="18" charset="0"/>
              </a:rPr>
              <a:t>and</a:t>
            </a:r>
            <a:r>
              <a:rPr lang="sr-Cyrl-RS" dirty="0">
                <a:latin typeface="Palatino Linotype" panose="02040502050505030304" pitchFamily="18" charset="0"/>
              </a:rPr>
              <a:t> the adenylate cyclase complex (A</a:t>
            </a:r>
            <a:r>
              <a:rPr lang="en-US" dirty="0">
                <a:latin typeface="Palatino Linotype" panose="02040502050505030304" pitchFamily="18" charset="0"/>
              </a:rPr>
              <a:t>C</a:t>
            </a:r>
            <a:r>
              <a:rPr lang="sr-Cyrl-RS" dirty="0">
                <a:latin typeface="Palatino Linotype" panose="02040502050505030304" pitchFamily="18" charset="0"/>
              </a:rPr>
              <a:t>)</a:t>
            </a:r>
            <a:r>
              <a:rPr lang="en-US" dirty="0">
                <a:latin typeface="Palatino Linotype" panose="02040502050505030304" pitchFamily="18" charset="0"/>
              </a:rPr>
              <a:t>.</a:t>
            </a:r>
          </a:p>
          <a:p>
            <a:pPr algn="l" rtl="0"/>
            <a:r>
              <a:rPr lang="sr-Cyrl-RS" dirty="0">
                <a:latin typeface="Palatino Linotype" panose="02040502050505030304" pitchFamily="18" charset="0"/>
              </a:rPr>
              <a:t>Toxins transmitted</a:t>
            </a:r>
            <a:r>
              <a:rPr lang="en-US" dirty="0">
                <a:latin typeface="Palatino Linotype" panose="02040502050505030304" pitchFamily="18" charset="0"/>
              </a:rPr>
              <a:t> </a:t>
            </a:r>
            <a:r>
              <a:rPr lang="sr-Latn-RS" dirty="0">
                <a:latin typeface="Palatino Linotype" panose="02040502050505030304" pitchFamily="18" charset="0"/>
              </a:rPr>
              <a:t>ADP</a:t>
            </a:r>
            <a:r>
              <a:rPr lang="en-US" dirty="0">
                <a:latin typeface="Palatino Linotype" panose="02040502050505030304" pitchFamily="18" charset="0"/>
              </a:rPr>
              <a:t> </a:t>
            </a:r>
            <a:r>
              <a:rPr lang="sr-Cyrl-RS" dirty="0">
                <a:latin typeface="Palatino Linotype" panose="02040502050505030304" pitchFamily="18" charset="0"/>
              </a:rPr>
              <a:t>ribose to </a:t>
            </a:r>
            <a:r>
              <a:rPr lang="en-US" dirty="0" err="1">
                <a:latin typeface="Palatino Linotype" panose="02040502050505030304" pitchFamily="18" charset="0"/>
              </a:rPr>
              <a:t>Gs</a:t>
            </a:r>
            <a:r>
              <a:rPr lang="sr-Cyrl-RS" dirty="0">
                <a:latin typeface="Palatino Linotype" panose="02040502050505030304" pitchFamily="18" charset="0"/>
              </a:rPr>
              <a:t> protein of A</a:t>
            </a:r>
            <a:r>
              <a:rPr lang="en-US" dirty="0">
                <a:latin typeface="Palatino Linotype" panose="02040502050505030304" pitchFamily="18" charset="0"/>
              </a:rPr>
              <a:t>C</a:t>
            </a:r>
            <a:r>
              <a:rPr lang="sr-Cyrl-RS" dirty="0">
                <a:latin typeface="Palatino Linotype" panose="02040502050505030304" pitchFamily="18" charset="0"/>
              </a:rPr>
              <a:t>, </a:t>
            </a:r>
            <a:r>
              <a:rPr lang="en-US" dirty="0">
                <a:latin typeface="Palatino Linotype" panose="02040502050505030304" pitchFamily="18" charset="0"/>
              </a:rPr>
              <a:t>thus </a:t>
            </a:r>
            <a:r>
              <a:rPr lang="sr-Cyrl-RS" dirty="0">
                <a:latin typeface="Palatino Linotype" panose="02040502050505030304" pitchFamily="18" charset="0"/>
              </a:rPr>
              <a:t>increasing </a:t>
            </a:r>
            <a:r>
              <a:rPr lang="en-US" dirty="0">
                <a:latin typeface="Palatino Linotype" panose="02040502050505030304" pitchFamily="18" charset="0"/>
              </a:rPr>
              <a:t>c</a:t>
            </a:r>
            <a:r>
              <a:rPr lang="sr-Cyrl-RS" dirty="0">
                <a:latin typeface="Palatino Linotype" panose="02040502050505030304" pitchFamily="18" charset="0"/>
              </a:rPr>
              <a:t>AM</a:t>
            </a:r>
            <a:r>
              <a:rPr lang="en-US" dirty="0">
                <a:latin typeface="Palatino Linotype" panose="02040502050505030304" pitchFamily="18" charset="0"/>
              </a:rPr>
              <a:t>P.</a:t>
            </a:r>
            <a:endParaRPr lang="sr-Cyrl-RS" dirty="0">
              <a:latin typeface="Palatino Linotype" panose="02040502050505030304" pitchFamily="18" charset="0"/>
            </a:endParaRPr>
          </a:p>
        </p:txBody>
      </p:sp>
      <p:sp>
        <p:nvSpPr>
          <p:cNvPr id="14" name="Rectangle 13"/>
          <p:cNvSpPr/>
          <p:nvPr/>
        </p:nvSpPr>
        <p:spPr>
          <a:xfrm>
            <a:off x="197277" y="4750275"/>
            <a:ext cx="5507488" cy="1477328"/>
          </a:xfrm>
          <a:prstGeom prst="rect">
            <a:avLst/>
          </a:prstGeom>
          <a:solidFill>
            <a:schemeClr val="accent6">
              <a:lumMod val="20000"/>
              <a:lumOff val="80000"/>
            </a:schemeClr>
          </a:solidFill>
        </p:spPr>
        <p:txBody>
          <a:bodyPr wrap="square">
            <a:spAutoFit/>
          </a:bodyPr>
          <a:lstStyle/>
          <a:p>
            <a:pPr algn="l" rtl="0"/>
            <a:r>
              <a:rPr lang="en-US" b="1" dirty="0">
                <a:latin typeface="Palatino Linotype" panose="02040502050505030304" pitchFamily="18" charset="0"/>
              </a:rPr>
              <a:t>ST </a:t>
            </a:r>
            <a:r>
              <a:rPr lang="sr-Cyrl-RS" dirty="0">
                <a:latin typeface="Palatino Linotype" panose="02040502050505030304" pitchFamily="18" charset="0"/>
              </a:rPr>
              <a:t>binds to membrane guanylate cyclase and increases the level of cyclic guanosine 5-monophosphate (</a:t>
            </a:r>
            <a:r>
              <a:rPr lang="en-US" dirty="0">
                <a:latin typeface="Palatino Linotype" panose="02040502050505030304" pitchFamily="18" charset="0"/>
              </a:rPr>
              <a:t>cGMP).</a:t>
            </a:r>
          </a:p>
          <a:p>
            <a:pPr algn="l" rtl="0"/>
            <a:r>
              <a:rPr lang="en-US" dirty="0">
                <a:latin typeface="Palatino Linotype" panose="02040502050505030304" pitchFamily="18" charset="0"/>
              </a:rPr>
              <a:t>cAMP </a:t>
            </a:r>
            <a:r>
              <a:rPr lang="sr-Cyrl-RS" dirty="0">
                <a:latin typeface="Palatino Linotype" panose="02040502050505030304" pitchFamily="18" charset="0"/>
              </a:rPr>
              <a:t>and</a:t>
            </a:r>
            <a:r>
              <a:rPr lang="en-US" dirty="0">
                <a:latin typeface="Palatino Linotype" panose="02040502050505030304" pitchFamily="18" charset="0"/>
              </a:rPr>
              <a:t> cGMP </a:t>
            </a:r>
            <a:r>
              <a:rPr lang="sr-Cyrl-RS" dirty="0">
                <a:latin typeface="Palatino Linotype" panose="02040502050505030304" pitchFamily="18" charset="0"/>
              </a:rPr>
              <a:t>reduce sodium absorption and increase chloride secretion, causing watery diarrhea</a:t>
            </a:r>
            <a:r>
              <a:rPr lang="en-US" dirty="0">
                <a:latin typeface="Palatino Linotype" panose="02040502050505030304" pitchFamily="18" charset="0"/>
              </a:rPr>
              <a:t>.</a:t>
            </a:r>
            <a:endParaRPr lang="en-US" dirty="0"/>
          </a:p>
        </p:txBody>
      </p:sp>
      <p:grpSp>
        <p:nvGrpSpPr>
          <p:cNvPr id="17" name="Group 16"/>
          <p:cNvGrpSpPr/>
          <p:nvPr/>
        </p:nvGrpSpPr>
        <p:grpSpPr>
          <a:xfrm>
            <a:off x="5704765" y="2590800"/>
            <a:ext cx="3466531" cy="4082956"/>
            <a:chOff x="5704765" y="2470245"/>
            <a:chExt cx="3656724" cy="4387755"/>
          </a:xfrm>
        </p:grpSpPr>
        <p:pic>
          <p:nvPicPr>
            <p:cNvPr id="15" name="Picture 14"/>
            <p:cNvPicPr>
              <a:picLocks noChangeAspect="1"/>
            </p:cNvPicPr>
            <p:nvPr/>
          </p:nvPicPr>
          <p:blipFill>
            <a:blip r:embed="rId2" cstate="print"/>
            <a:srcRect t="26486"/>
            <a:stretch>
              <a:fillRect/>
            </a:stretch>
          </p:blipFill>
          <p:spPr>
            <a:xfrm>
              <a:off x="5704765" y="2497540"/>
              <a:ext cx="3656724" cy="4360460"/>
            </a:xfrm>
            <a:prstGeom prst="rect">
              <a:avLst/>
            </a:prstGeom>
          </p:spPr>
        </p:pic>
        <p:sp>
          <p:nvSpPr>
            <p:cNvPr id="16" name="Rounded Rectangle 15"/>
            <p:cNvSpPr/>
            <p:nvPr/>
          </p:nvSpPr>
          <p:spPr>
            <a:xfrm>
              <a:off x="5977719" y="2470245"/>
              <a:ext cx="2074460" cy="151490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0" y="307295"/>
            <a:ext cx="8425339" cy="1143000"/>
          </a:xfrm>
        </p:spPr>
        <p:txBody>
          <a:bodyPr>
            <a:noAutofit/>
          </a:bodyPr>
          <a:lstStyle/>
          <a:p>
            <a:pPr rtl="0"/>
            <a:r>
              <a:rPr lang="ru-RU" sz="3500" b="1" dirty="0">
                <a:solidFill>
                  <a:srgbClr val="C00000"/>
                </a:solidFill>
                <a:latin typeface="+mn-lt"/>
              </a:rPr>
              <a:t>Enteropathogen</a:t>
            </a:r>
            <a:r>
              <a:rPr lang="en-US" sz="3500" b="1" dirty="0" err="1">
                <a:solidFill>
                  <a:srgbClr val="C00000"/>
                </a:solidFill>
                <a:latin typeface="+mn-lt"/>
              </a:rPr>
              <a:t>ic</a:t>
            </a:r>
            <a:r>
              <a:rPr lang="en-US" sz="3500" b="1" dirty="0">
                <a:solidFill>
                  <a:srgbClr val="C00000"/>
                </a:solidFill>
                <a:latin typeface="+mn-lt"/>
              </a:rPr>
              <a:t> </a:t>
            </a:r>
            <a:r>
              <a:rPr lang="ru-RU" sz="3500" b="1" i="1" dirty="0">
                <a:latin typeface="+mn-lt"/>
              </a:rPr>
              <a:t>E.</a:t>
            </a:r>
            <a:r>
              <a:rPr lang="en-US" sz="3500" b="1" i="1" dirty="0">
                <a:latin typeface="+mn-lt"/>
              </a:rPr>
              <a:t> c</a:t>
            </a:r>
            <a:r>
              <a:rPr lang="ru-RU" sz="3500" b="1" i="1" dirty="0">
                <a:latin typeface="+mn-lt"/>
              </a:rPr>
              <a:t>oli</a:t>
            </a:r>
            <a:r>
              <a:rPr lang="en-US" sz="3500" b="1" i="1" dirty="0">
                <a:latin typeface="+mn-lt"/>
              </a:rPr>
              <a:t> </a:t>
            </a:r>
            <a:r>
              <a:rPr lang="en-US" sz="3500" b="1" i="1" dirty="0">
                <a:solidFill>
                  <a:srgbClr val="C00000"/>
                </a:solidFill>
                <a:latin typeface="+mn-lt"/>
              </a:rPr>
              <a:t>(EPECs)</a:t>
            </a:r>
            <a:br>
              <a:rPr lang="sr-Cyrl-RS" sz="3500" b="1" i="1" dirty="0">
                <a:solidFill>
                  <a:srgbClr val="C00000"/>
                </a:solidFill>
                <a:latin typeface="+mn-lt"/>
              </a:rPr>
            </a:br>
            <a:r>
              <a:rPr lang="sr-Cyrl-RS" sz="3500" b="1" dirty="0">
                <a:latin typeface="+mn-lt"/>
              </a:rPr>
              <a:t>-epidemiology-</a:t>
            </a:r>
            <a:endParaRPr lang="en-US" sz="3500" dirty="0">
              <a:latin typeface="+mn-lt"/>
            </a:endParaRPr>
          </a:p>
        </p:txBody>
      </p:sp>
      <p:sp>
        <p:nvSpPr>
          <p:cNvPr id="3" name="Content Placeholder 2"/>
          <p:cNvSpPr>
            <a:spLocks noGrp="1"/>
          </p:cNvSpPr>
          <p:nvPr>
            <p:ph idx="1"/>
          </p:nvPr>
        </p:nvSpPr>
        <p:spPr>
          <a:xfrm>
            <a:off x="533390" y="2651650"/>
            <a:ext cx="8425339" cy="2494125"/>
          </a:xfrm>
          <a:solidFill>
            <a:schemeClr val="bg2">
              <a:lumMod val="90000"/>
            </a:schemeClr>
          </a:solidFill>
          <a:ln w="19050">
            <a:solidFill>
              <a:schemeClr val="accent6">
                <a:lumMod val="60000"/>
                <a:lumOff val="40000"/>
              </a:schemeClr>
            </a:solidFill>
            <a:prstDash val="sysDash"/>
          </a:ln>
        </p:spPr>
        <p:txBody>
          <a:bodyPr>
            <a:normAutofit/>
          </a:bodyPr>
          <a:lstStyle/>
          <a:p>
            <a:pPr algn="l" rtl="0"/>
            <a:r>
              <a:rPr lang="sr-Cyrl-RS" sz="2500" dirty="0"/>
              <a:t>They cause diarrhea in infants and young children in developing countries</a:t>
            </a:r>
            <a:r>
              <a:rPr lang="en-US" sz="2500" dirty="0"/>
              <a:t>.</a:t>
            </a:r>
            <a:endParaRPr lang="sr-Cyrl-RS" sz="2500" dirty="0"/>
          </a:p>
          <a:p>
            <a:pPr algn="l" rtl="0"/>
            <a:r>
              <a:rPr lang="sr-Cyrl-RS" sz="2500" dirty="0"/>
              <a:t>It has previously caused intrahospital epidemics in maternity and children</a:t>
            </a:r>
            <a:r>
              <a:rPr lang="en-US" sz="2500" dirty="0"/>
              <a:t> hospitals</a:t>
            </a:r>
            <a:r>
              <a:rPr lang="sr-Cyrl-RS" sz="2500" dirty="0"/>
              <a:t> in developed countries.</a:t>
            </a:r>
            <a:endParaRPr lang="en-US" sz="25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8887" y="1634368"/>
            <a:ext cx="8363919" cy="1559209"/>
          </a:xfrm>
        </p:spPr>
        <p:txBody>
          <a:bodyPr>
            <a:noAutofit/>
          </a:bodyPr>
          <a:lstStyle/>
          <a:p>
            <a:pPr algn="ctr" rtl="0"/>
            <a:r>
              <a:rPr lang="ru-RU" sz="3500" b="1" dirty="0">
                <a:solidFill>
                  <a:srgbClr val="002060"/>
                </a:solidFill>
                <a:latin typeface="Palatino Linotype" pitchFamily="18" charset="0"/>
              </a:rPr>
              <a:t>Intestinal bacteria</a:t>
            </a:r>
            <a:br>
              <a:rPr lang="ru-RU" sz="3500" b="1" dirty="0">
                <a:solidFill>
                  <a:srgbClr val="002060"/>
                </a:solidFill>
                <a:latin typeface="Palatino Linotype" pitchFamily="18" charset="0"/>
              </a:rPr>
            </a:br>
            <a:r>
              <a:rPr lang="ru-RU" sz="3500" b="1" dirty="0">
                <a:solidFill>
                  <a:srgbClr val="002060"/>
                </a:solidFill>
                <a:latin typeface="Palatino Linotype" pitchFamily="18" charset="0"/>
              </a:rPr>
              <a:t>which cause secretory (watery) diarrhea</a:t>
            </a:r>
            <a:endParaRPr lang="en-US" sz="3500" dirty="0"/>
          </a:p>
        </p:txBody>
      </p:sp>
      <p:sp>
        <p:nvSpPr>
          <p:cNvPr id="4" name="Rectangle 3"/>
          <p:cNvSpPr/>
          <p:nvPr/>
        </p:nvSpPr>
        <p:spPr>
          <a:xfrm>
            <a:off x="1774209" y="4944239"/>
            <a:ext cx="7206018" cy="1668149"/>
          </a:xfrm>
          <a:prstGeom prst="rect">
            <a:avLst/>
          </a:prstGeom>
        </p:spPr>
        <p:txBody>
          <a:bodyPr wrap="square">
            <a:spAutoFit/>
          </a:bodyPr>
          <a:lstStyle/>
          <a:p>
            <a:pPr algn="r" rtl="0">
              <a:lnSpc>
                <a:spcPct val="80000"/>
              </a:lnSpc>
            </a:pPr>
            <a:r>
              <a:rPr lang="en-US" sz="2400" b="1" i="1" dirty="0">
                <a:solidFill>
                  <a:srgbClr val="C00000"/>
                </a:solidFill>
              </a:rPr>
              <a:t>Vibrio cholerae</a:t>
            </a:r>
            <a:endParaRPr lang="sr-Cyrl-RS" sz="2400" b="1" i="1" dirty="0">
              <a:solidFill>
                <a:srgbClr val="C00000"/>
              </a:solidFill>
            </a:endParaRPr>
          </a:p>
          <a:p>
            <a:pPr algn="r" rtl="0">
              <a:lnSpc>
                <a:spcPct val="80000"/>
              </a:lnSpc>
            </a:pPr>
            <a:endParaRPr lang="en-US" sz="1200" b="1" i="1" dirty="0">
              <a:solidFill>
                <a:srgbClr val="C00000"/>
              </a:solidFill>
            </a:endParaRPr>
          </a:p>
          <a:p>
            <a:pPr algn="r" rtl="0">
              <a:lnSpc>
                <a:spcPct val="80000"/>
              </a:lnSpc>
            </a:pPr>
            <a:r>
              <a:rPr lang="sr-Cyrl-RS" sz="2400" b="1" dirty="0">
                <a:solidFill>
                  <a:srgbClr val="C00000"/>
                </a:solidFill>
              </a:rPr>
              <a:t>Enterotoxigenic</a:t>
            </a:r>
            <a:r>
              <a:rPr lang="en-US" sz="2400" b="1" dirty="0">
                <a:solidFill>
                  <a:srgbClr val="C00000"/>
                </a:solidFill>
              </a:rPr>
              <a:t> </a:t>
            </a:r>
            <a:r>
              <a:rPr lang="en-US" sz="2400" b="1" i="1" dirty="0">
                <a:solidFill>
                  <a:srgbClr val="C00000"/>
                </a:solidFill>
              </a:rPr>
              <a:t>Escherichia coli (ETEC)</a:t>
            </a:r>
            <a:endParaRPr lang="sr-Cyrl-RS" sz="2400" b="1" i="1" dirty="0">
              <a:solidFill>
                <a:srgbClr val="C00000"/>
              </a:solidFill>
            </a:endParaRPr>
          </a:p>
          <a:p>
            <a:pPr algn="r" rtl="0">
              <a:lnSpc>
                <a:spcPct val="80000"/>
              </a:lnSpc>
            </a:pPr>
            <a:r>
              <a:rPr lang="sr-Cyrl-RS" sz="800" b="1" i="1" dirty="0">
                <a:solidFill>
                  <a:srgbClr val="C00000"/>
                </a:solidFill>
              </a:rPr>
              <a:t> </a:t>
            </a:r>
          </a:p>
          <a:p>
            <a:pPr algn="r" rtl="0">
              <a:lnSpc>
                <a:spcPct val="80000"/>
              </a:lnSpc>
            </a:pPr>
            <a:r>
              <a:rPr lang="sr-Cyrl-RS" sz="2400" b="1" dirty="0">
                <a:solidFill>
                  <a:srgbClr val="C00000"/>
                </a:solidFill>
              </a:rPr>
              <a:t>Enteropathogenic</a:t>
            </a:r>
            <a:r>
              <a:rPr lang="sr-Cyrl-RS" sz="2400" b="1" i="1" dirty="0">
                <a:solidFill>
                  <a:srgbClr val="C00000"/>
                </a:solidFill>
              </a:rPr>
              <a:t> </a:t>
            </a:r>
            <a:r>
              <a:rPr lang="en-US" sz="2400" b="1" i="1" dirty="0">
                <a:solidFill>
                  <a:srgbClr val="C00000"/>
                </a:solidFill>
              </a:rPr>
              <a:t>Escherichia coli (EPECs)</a:t>
            </a:r>
            <a:endParaRPr lang="sr-Cyrl-RS" sz="2400" b="1" i="1" dirty="0">
              <a:solidFill>
                <a:srgbClr val="C00000"/>
              </a:solidFill>
            </a:endParaRPr>
          </a:p>
          <a:p>
            <a:pPr algn="r" rtl="0">
              <a:lnSpc>
                <a:spcPct val="80000"/>
              </a:lnSpc>
            </a:pPr>
            <a:r>
              <a:rPr lang="sr-Cyrl-RS" sz="2400" b="1" i="1" dirty="0">
                <a:solidFill>
                  <a:srgbClr val="C00000"/>
                </a:solidFill>
              </a:rPr>
              <a:t>...</a:t>
            </a:r>
          </a:p>
          <a:p>
            <a:pPr algn="l" rtl="0">
              <a:lnSpc>
                <a:spcPct val="80000"/>
              </a:lnSpc>
            </a:pPr>
            <a:endParaRPr lang="sr-Cyrl-RS" sz="1200" b="1" i="1" dirty="0">
              <a:solidFill>
                <a:srgbClr val="C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361488" cy="627795"/>
          </a:xfrm>
          <a:solidFill>
            <a:schemeClr val="bg1"/>
          </a:solidFill>
          <a:ln>
            <a:solidFill>
              <a:schemeClr val="bg1"/>
            </a:solidFill>
          </a:ln>
        </p:spPr>
        <p:txBody>
          <a:bodyPr>
            <a:noAutofit/>
          </a:bodyPr>
          <a:lstStyle/>
          <a:p>
            <a:pPr rtl="0"/>
            <a:br>
              <a:rPr lang="en-US" sz="2800" b="0" i="0" u="none" strike="noStrike" baseline="0" dirty="0">
                <a:latin typeface="Palatino Linotype" panose="02040502050505030304" pitchFamily="18" charset="0"/>
              </a:rPr>
            </a:br>
            <a:r>
              <a:rPr lang="ru-RU" sz="2800" b="1" dirty="0">
                <a:latin typeface="Palatino Linotype" panose="02040502050505030304" pitchFamily="18" charset="0"/>
              </a:rPr>
              <a:t>Mechanism of diarrhea</a:t>
            </a:r>
            <a:r>
              <a:rPr lang="en-US" sz="2800" b="1" dirty="0">
                <a:latin typeface="Palatino Linotype" panose="02040502050505030304" pitchFamily="18" charset="0"/>
              </a:rPr>
              <a:t> development</a:t>
            </a:r>
            <a:br>
              <a:rPr lang="ru-RU" sz="2800" b="1" i="1" u="none" strike="noStrike" baseline="0" dirty="0">
                <a:latin typeface="Palatino Linotype" panose="02040502050505030304" pitchFamily="18" charset="0"/>
              </a:rPr>
            </a:br>
            <a:r>
              <a:rPr lang="ru-RU" sz="2800" b="1" i="1" u="none" strike="noStrike" baseline="0" dirty="0">
                <a:latin typeface="Palatino Linotype" panose="02040502050505030304" pitchFamily="18" charset="0"/>
              </a:rPr>
              <a:t> </a:t>
            </a:r>
            <a:endParaRPr lang="en-US" sz="2800" dirty="0"/>
          </a:p>
        </p:txBody>
      </p:sp>
      <p:pic>
        <p:nvPicPr>
          <p:cNvPr id="6" name="Picture 5"/>
          <p:cNvPicPr>
            <a:picLocks noChangeAspect="1"/>
          </p:cNvPicPr>
          <p:nvPr/>
        </p:nvPicPr>
        <p:blipFill>
          <a:blip r:embed="rId2" cstate="print"/>
          <a:stretch>
            <a:fillRect/>
          </a:stretch>
        </p:blipFill>
        <p:spPr>
          <a:xfrm>
            <a:off x="157844" y="1647968"/>
            <a:ext cx="4680306" cy="3562064"/>
          </a:xfrm>
          <a:prstGeom prst="rect">
            <a:avLst/>
          </a:prstGeom>
        </p:spPr>
      </p:pic>
      <p:sp>
        <p:nvSpPr>
          <p:cNvPr id="5" name="Rectangle 4"/>
          <p:cNvSpPr/>
          <p:nvPr/>
        </p:nvSpPr>
        <p:spPr>
          <a:xfrm>
            <a:off x="374876" y="5542435"/>
            <a:ext cx="8611736" cy="1015663"/>
          </a:xfrm>
          <a:prstGeom prst="rect">
            <a:avLst/>
          </a:prstGeom>
          <a:ln>
            <a:solidFill>
              <a:srgbClr val="002060"/>
            </a:solidFill>
            <a:prstDash val="sysDash"/>
          </a:ln>
        </p:spPr>
        <p:txBody>
          <a:bodyPr wrap="square">
            <a:spAutoFit/>
          </a:bodyPr>
          <a:lstStyle/>
          <a:p>
            <a:pPr algn="ctr" rtl="0"/>
            <a:r>
              <a:rPr lang="ru-RU" sz="2000" b="1" dirty="0">
                <a:solidFill>
                  <a:srgbClr val="C00000"/>
                </a:solidFill>
                <a:latin typeface="Palatino Linotype" pitchFamily="18" charset="0"/>
              </a:rPr>
              <a:t>Malabsorption</a:t>
            </a:r>
            <a:r>
              <a:rPr lang="en-US" sz="2000" b="1" dirty="0">
                <a:solidFill>
                  <a:srgbClr val="C00000"/>
                </a:solidFill>
                <a:latin typeface="Palatino Linotype" pitchFamily="18" charset="0"/>
              </a:rPr>
              <a:t>,</a:t>
            </a:r>
            <a:r>
              <a:rPr lang="ru-RU" sz="2000" b="1" dirty="0">
                <a:solidFill>
                  <a:srgbClr val="C00000"/>
                </a:solidFill>
                <a:latin typeface="Palatino Linotype" pitchFamily="18" charset="0"/>
              </a:rPr>
              <a:t> resulting from microvilli rearrangement and disruption of interepithelial junctions</a:t>
            </a:r>
            <a:r>
              <a:rPr lang="en-US" sz="2000" b="1" dirty="0">
                <a:solidFill>
                  <a:srgbClr val="C00000"/>
                </a:solidFill>
                <a:latin typeface="Palatino Linotype" pitchFamily="18" charset="0"/>
              </a:rPr>
              <a:t>,</a:t>
            </a:r>
            <a:r>
              <a:rPr lang="ru-RU" sz="2000" b="1" dirty="0">
                <a:solidFill>
                  <a:srgbClr val="C00000"/>
                </a:solidFill>
                <a:latin typeface="Palatino Linotype" pitchFamily="18" charset="0"/>
              </a:rPr>
              <a:t> causes increased intestinal permeability and diarrhea.</a:t>
            </a:r>
            <a:endParaRPr lang="en-US" sz="2000" dirty="0">
              <a:solidFill>
                <a:srgbClr val="C00000"/>
              </a:solidFill>
              <a:latin typeface="Palatino Linotype" pitchFamily="18" charset="0"/>
            </a:endParaRPr>
          </a:p>
        </p:txBody>
      </p:sp>
      <p:sp>
        <p:nvSpPr>
          <p:cNvPr id="7" name="Rectangle 6"/>
          <p:cNvSpPr/>
          <p:nvPr/>
        </p:nvSpPr>
        <p:spPr>
          <a:xfrm>
            <a:off x="4838150" y="851918"/>
            <a:ext cx="4390256" cy="4524315"/>
          </a:xfrm>
          <a:prstGeom prst="rect">
            <a:avLst/>
          </a:prstGeom>
        </p:spPr>
        <p:txBody>
          <a:bodyPr wrap="square">
            <a:spAutoFit/>
          </a:bodyPr>
          <a:lstStyle/>
          <a:p>
            <a:pPr marL="514350" indent="-514350" algn="l" rtl="0">
              <a:buFont typeface="Arial" panose="020B0604020202020204" pitchFamily="34" charset="0"/>
              <a:buChar char="•"/>
            </a:pPr>
            <a:r>
              <a:rPr lang="sr-Cyrl-RS" dirty="0">
                <a:latin typeface="Palatino Linotype" panose="02040502050505030304" pitchFamily="18" charset="0"/>
              </a:rPr>
              <a:t>The bacteria attach to the epithelial cells of the small intestine </a:t>
            </a:r>
            <a:r>
              <a:rPr lang="en-US" dirty="0">
                <a:latin typeface="Palatino Linotype" panose="02040502050505030304" pitchFamily="18" charset="0"/>
              </a:rPr>
              <a:t>using </a:t>
            </a:r>
            <a:r>
              <a:rPr lang="en-US" b="1" i="1" dirty="0">
                <a:latin typeface="Palatino Linotype" panose="02040502050505030304" pitchFamily="18" charset="0"/>
              </a:rPr>
              <a:t>bundle-forming pili (</a:t>
            </a:r>
            <a:r>
              <a:rPr lang="en-US" b="1" dirty="0">
                <a:solidFill>
                  <a:srgbClr val="C00000"/>
                </a:solidFill>
                <a:latin typeface="Palatino Linotype" panose="02040502050505030304" pitchFamily="18" charset="0"/>
              </a:rPr>
              <a:t>BFP</a:t>
            </a:r>
            <a:r>
              <a:rPr lang="en-US" b="1" i="1" dirty="0">
                <a:latin typeface="Palatino Linotype" panose="02040502050505030304" pitchFamily="18" charset="0"/>
              </a:rPr>
              <a:t>).</a:t>
            </a:r>
            <a:endParaRPr lang="en-US" dirty="0">
              <a:latin typeface="Palatino Linotype" panose="02040502050505030304" pitchFamily="18" charset="0"/>
            </a:endParaRPr>
          </a:p>
          <a:p>
            <a:pPr marL="514350" indent="-514350" algn="l" rtl="0">
              <a:buFont typeface="Arial" panose="020B0604020202020204" pitchFamily="34" charset="0"/>
              <a:buChar char="•"/>
            </a:pPr>
            <a:r>
              <a:rPr lang="en-US" dirty="0">
                <a:latin typeface="Palatino Linotype" panose="02040502050505030304" pitchFamily="18" charset="0"/>
              </a:rPr>
              <a:t>They </a:t>
            </a:r>
            <a:r>
              <a:rPr lang="ru-RU" dirty="0">
                <a:latin typeface="Palatino Linotype" panose="02040502050505030304" pitchFamily="18" charset="0"/>
              </a:rPr>
              <a:t>deliver</a:t>
            </a:r>
            <a:r>
              <a:rPr lang="en-US" dirty="0">
                <a:latin typeface="Palatino Linotype" panose="02040502050505030304" pitchFamily="18" charset="0"/>
              </a:rPr>
              <a:t> </a:t>
            </a:r>
            <a:r>
              <a:rPr lang="sr-Cyrl-RS" b="1" dirty="0">
                <a:latin typeface="Palatino Linotype" panose="02040502050505030304" pitchFamily="18" charset="0"/>
              </a:rPr>
              <a:t>receptor protein </a:t>
            </a:r>
            <a:r>
              <a:rPr lang="sr-Latn-RS" b="1" dirty="0">
                <a:solidFill>
                  <a:srgbClr val="C00000"/>
                </a:solidFill>
                <a:latin typeface="Palatino Linotype" panose="02040502050505030304" pitchFamily="18" charset="0"/>
              </a:rPr>
              <a:t>T</a:t>
            </a:r>
            <a:r>
              <a:rPr lang="en-US" b="1" dirty="0" err="1">
                <a:solidFill>
                  <a:srgbClr val="C00000"/>
                </a:solidFill>
                <a:latin typeface="Palatino Linotype" panose="02040502050505030304" pitchFamily="18" charset="0"/>
              </a:rPr>
              <a:t>i</a:t>
            </a:r>
            <a:r>
              <a:rPr lang="sr-Latn-RS" b="1" dirty="0">
                <a:solidFill>
                  <a:srgbClr val="C00000"/>
                </a:solidFill>
                <a:latin typeface="Palatino Linotype" panose="02040502050505030304" pitchFamily="18" charset="0"/>
              </a:rPr>
              <a:t>r</a:t>
            </a:r>
            <a:r>
              <a:rPr lang="sr-Cyrl-RS" dirty="0">
                <a:latin typeface="Palatino Linotype" panose="02040502050505030304" pitchFamily="18" charset="0"/>
              </a:rPr>
              <a:t>, and other effector molecules into the target cell</a:t>
            </a:r>
            <a:r>
              <a:rPr lang="en-US" dirty="0">
                <a:latin typeface="Palatino Linotype" panose="02040502050505030304" pitchFamily="18" charset="0"/>
              </a:rPr>
              <a:t>.</a:t>
            </a:r>
            <a:endParaRPr lang="sr-Cyrl-RS" dirty="0">
              <a:latin typeface="Palatino Linotype" panose="02040502050505030304" pitchFamily="18" charset="0"/>
            </a:endParaRPr>
          </a:p>
          <a:p>
            <a:pPr marL="514350" indent="-514350" algn="l" rtl="0">
              <a:buFont typeface="Arial" panose="020B0604020202020204" pitchFamily="34" charset="0"/>
              <a:buChar char="•"/>
            </a:pPr>
            <a:r>
              <a:rPr lang="ru-RU" b="1" dirty="0">
                <a:solidFill>
                  <a:srgbClr val="C00000"/>
                </a:solidFill>
                <a:latin typeface="Palatino Linotype" panose="02040502050505030304" pitchFamily="18" charset="0"/>
              </a:rPr>
              <a:t>Intim</a:t>
            </a:r>
            <a:r>
              <a:rPr lang="en-US" b="1" dirty="0">
                <a:solidFill>
                  <a:srgbClr val="C00000"/>
                </a:solidFill>
                <a:latin typeface="Palatino Linotype" panose="02040502050505030304" pitchFamily="18" charset="0"/>
              </a:rPr>
              <a:t>in</a:t>
            </a:r>
            <a:r>
              <a:rPr lang="ru-RU" b="1" dirty="0">
                <a:latin typeface="Palatino Linotype" panose="02040502050505030304" pitchFamily="18" charset="0"/>
              </a:rPr>
              <a:t> </a:t>
            </a:r>
            <a:r>
              <a:rPr lang="ru-RU" dirty="0">
                <a:latin typeface="Palatino Linotype" panose="02040502050505030304" pitchFamily="18" charset="0"/>
              </a:rPr>
              <a:t>on the surface of the bacterial cell</a:t>
            </a:r>
            <a:r>
              <a:rPr lang="en-US" dirty="0">
                <a:latin typeface="Palatino Linotype" panose="02040502050505030304" pitchFamily="18" charset="0"/>
              </a:rPr>
              <a:t> </a:t>
            </a:r>
            <a:r>
              <a:rPr lang="ru-RU" dirty="0">
                <a:latin typeface="Palatino Linotype" panose="02040502050505030304" pitchFamily="18" charset="0"/>
              </a:rPr>
              <a:t>adheres closely to the target cell by binding to the inserted</a:t>
            </a:r>
            <a:r>
              <a:rPr lang="en-US" dirty="0">
                <a:latin typeface="Palatino Linotype" panose="02040502050505030304" pitchFamily="18" charset="0"/>
              </a:rPr>
              <a:t> </a:t>
            </a:r>
            <a:r>
              <a:rPr lang="sr-Latn-RS" dirty="0">
                <a:latin typeface="Palatino Linotype" panose="02040502050505030304" pitchFamily="18" charset="0"/>
              </a:rPr>
              <a:t>T</a:t>
            </a:r>
            <a:r>
              <a:rPr lang="en-US" dirty="0" err="1">
                <a:latin typeface="Palatino Linotype" panose="02040502050505030304" pitchFamily="18" charset="0"/>
              </a:rPr>
              <a:t>ir</a:t>
            </a:r>
            <a:r>
              <a:rPr lang="en-US" dirty="0">
                <a:latin typeface="Palatino Linotype" panose="02040502050505030304" pitchFamily="18" charset="0"/>
              </a:rPr>
              <a:t> </a:t>
            </a:r>
            <a:r>
              <a:rPr lang="ru-RU" dirty="0">
                <a:latin typeface="Palatino Linotype" panose="02040502050505030304" pitchFamily="18" charset="0"/>
              </a:rPr>
              <a:t>receptor</a:t>
            </a:r>
            <a:r>
              <a:rPr lang="en-US" dirty="0">
                <a:latin typeface="Palatino Linotype" panose="02040502050505030304" pitchFamily="18" charset="0"/>
              </a:rPr>
              <a:t>.</a:t>
            </a:r>
            <a:endParaRPr lang="ru-RU" dirty="0">
              <a:latin typeface="Palatino Linotype" panose="02040502050505030304" pitchFamily="18" charset="0"/>
            </a:endParaRPr>
          </a:p>
          <a:p>
            <a:pPr marL="514350" indent="-514350" algn="l" rtl="0">
              <a:buFont typeface="Arial" panose="020B0604020202020204" pitchFamily="34" charset="0"/>
              <a:buChar char="•"/>
            </a:pPr>
            <a:r>
              <a:rPr lang="en-US" dirty="0">
                <a:latin typeface="Palatino Linotype" panose="02040502050505030304" pitchFamily="18" charset="0"/>
              </a:rPr>
              <a:t>It induces </a:t>
            </a:r>
            <a:r>
              <a:rPr lang="ru-RU" b="1" dirty="0">
                <a:latin typeface="Palatino Linotype" panose="02040502050505030304" pitchFamily="18" charset="0"/>
              </a:rPr>
              <a:t>polymerization of actin</a:t>
            </a:r>
            <a:r>
              <a:rPr lang="en-US" b="1" dirty="0">
                <a:latin typeface="Palatino Linotype" panose="02040502050505030304" pitchFamily="18" charset="0"/>
              </a:rPr>
              <a:t> and</a:t>
            </a:r>
            <a:r>
              <a:rPr lang="ru-RU" b="1" dirty="0">
                <a:latin typeface="Palatino Linotype" panose="02040502050505030304" pitchFamily="18" charset="0"/>
              </a:rPr>
              <a:t> cytoskeleton rearrangement</a:t>
            </a:r>
            <a:r>
              <a:rPr lang="en-US" b="1" dirty="0">
                <a:latin typeface="Palatino Linotype" panose="02040502050505030304" pitchFamily="18" charset="0"/>
              </a:rPr>
              <a:t>.</a:t>
            </a:r>
            <a:endParaRPr lang="ru-RU" dirty="0">
              <a:latin typeface="Palatino Linotype" panose="02040502050505030304" pitchFamily="18" charset="0"/>
            </a:endParaRPr>
          </a:p>
          <a:p>
            <a:pPr marL="514350" indent="-514350" algn="l" rtl="0">
              <a:buFont typeface="Arial" panose="020B0604020202020204" pitchFamily="34" charset="0"/>
              <a:buChar char="•"/>
            </a:pPr>
            <a:r>
              <a:rPr lang="ru-RU" dirty="0">
                <a:latin typeface="Palatino Linotype" panose="02040502050505030304" pitchFamily="18" charset="0"/>
              </a:rPr>
              <a:t>These processes result in</a:t>
            </a:r>
            <a:r>
              <a:rPr lang="en-US" dirty="0">
                <a:latin typeface="Palatino Linotype" panose="02040502050505030304" pitchFamily="18" charset="0"/>
              </a:rPr>
              <a:t> </a:t>
            </a:r>
            <a:r>
              <a:rPr lang="ru-RU" b="1" dirty="0">
                <a:latin typeface="Palatino Linotype" panose="02040502050505030304" pitchFamily="18" charset="0"/>
              </a:rPr>
              <a:t>forming </a:t>
            </a:r>
            <a:r>
              <a:rPr lang="en-US" b="1" dirty="0">
                <a:latin typeface="Palatino Linotype" panose="02040502050505030304" pitchFamily="18" charset="0"/>
              </a:rPr>
              <a:t>pedestal-like structures, </a:t>
            </a:r>
            <a:r>
              <a:rPr lang="ru-RU" dirty="0">
                <a:latin typeface="Palatino Linotype" panose="02040502050505030304" pitchFamily="18" charset="0"/>
              </a:rPr>
              <a:t>important for adherence</a:t>
            </a:r>
            <a:r>
              <a:rPr lang="en-US" dirty="0">
                <a:latin typeface="Palatino Linotype" panose="02040502050505030304" pitchFamily="18" charset="0"/>
              </a:rPr>
              <a:t> of </a:t>
            </a:r>
            <a:r>
              <a:rPr lang="sr-Latn-RS" dirty="0">
                <a:latin typeface="Palatino Linotype" panose="02040502050505030304" pitchFamily="18" charset="0"/>
              </a:rPr>
              <a:t>EPEC</a:t>
            </a:r>
            <a:r>
              <a:rPr lang="en-US" dirty="0">
                <a:latin typeface="Palatino Linotype" panose="02040502050505030304" pitchFamily="18" charset="0"/>
              </a:rPr>
              <a:t>s </a:t>
            </a:r>
            <a:r>
              <a:rPr lang="ru-RU" dirty="0">
                <a:latin typeface="Palatino Linotype" panose="02040502050505030304" pitchFamily="18" charset="0"/>
              </a:rPr>
              <a:t>and formation of lesions</a:t>
            </a:r>
            <a:r>
              <a:rPr lang="en-US" dirty="0">
                <a:latin typeface="Palatino Linotype" panose="02040502050505030304" pitchFamily="18" charset="0"/>
              </a:rPr>
              <a:t>.</a:t>
            </a:r>
            <a:endParaRPr lang="en-US" dirty="0"/>
          </a:p>
        </p:txBody>
      </p:sp>
    </p:spTree>
    <p:extLst>
      <p:ext uri="{BB962C8B-B14F-4D97-AF65-F5344CB8AC3E}">
        <p14:creationId xmlns:p14="http://schemas.microsoft.com/office/powerpoint/2010/main" val="7841763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3" y="103237"/>
            <a:ext cx="9361488" cy="900751"/>
          </a:xfrm>
          <a:noFill/>
        </p:spPr>
        <p:txBody>
          <a:bodyPr>
            <a:normAutofit/>
          </a:bodyPr>
          <a:lstStyle/>
          <a:p>
            <a:pPr rtl="0"/>
            <a:r>
              <a:rPr lang="sr-Cyrl-RS" sz="3100" b="1" i="0" u="none" strike="noStrike" baseline="0" dirty="0">
                <a:solidFill>
                  <a:srgbClr val="C00000"/>
                </a:solidFill>
                <a:latin typeface="Palatino Linotype" panose="02040502050505030304" pitchFamily="18" charset="0"/>
              </a:rPr>
              <a:t>Enteroaggregative</a:t>
            </a:r>
            <a:r>
              <a:rPr lang="sr-Cyrl-RS" sz="3100" b="1" i="0" u="none" strike="noStrike" baseline="0" dirty="0">
                <a:latin typeface="Palatino Linotype" panose="02040502050505030304" pitchFamily="18" charset="0"/>
              </a:rPr>
              <a:t> </a:t>
            </a:r>
            <a:r>
              <a:rPr lang="ru-RU" sz="3100" b="1" i="1" u="none" strike="noStrike" baseline="0" dirty="0">
                <a:latin typeface="Palatino Linotype" panose="02040502050505030304" pitchFamily="18" charset="0"/>
              </a:rPr>
              <a:t>E. coli</a:t>
            </a:r>
            <a:r>
              <a:rPr lang="en-US" sz="3100" b="1" i="1" u="none" strike="noStrike" baseline="0" dirty="0">
                <a:latin typeface="Palatino Linotype" panose="02040502050505030304" pitchFamily="18" charset="0"/>
              </a:rPr>
              <a:t> </a:t>
            </a:r>
            <a:r>
              <a:rPr lang="ru-RU" sz="3100" b="1" i="1" u="none" strike="noStrike" baseline="0" dirty="0">
                <a:solidFill>
                  <a:srgbClr val="C00000"/>
                </a:solidFill>
                <a:latin typeface="Palatino Linotype" panose="02040502050505030304" pitchFamily="18" charset="0"/>
              </a:rPr>
              <a:t>(</a:t>
            </a:r>
            <a:r>
              <a:rPr lang="en-US" sz="3200" b="1" i="1" dirty="0">
                <a:solidFill>
                  <a:srgbClr val="C00000"/>
                </a:solidFill>
                <a:latin typeface="Palatino Linotype" panose="02040502050505030304" pitchFamily="18" charset="0"/>
              </a:rPr>
              <a:t>EAEC</a:t>
            </a:r>
            <a:r>
              <a:rPr lang="sr-Cyrl-RS" sz="3200" b="1" i="1" dirty="0">
                <a:solidFill>
                  <a:srgbClr val="C00000"/>
                </a:solidFill>
                <a:latin typeface="Palatino Linotype" panose="02040502050505030304" pitchFamily="18" charset="0"/>
              </a:rPr>
              <a:t>)</a:t>
            </a:r>
            <a:r>
              <a:rPr lang="en-US" sz="3200" b="1" i="1" dirty="0">
                <a:solidFill>
                  <a:srgbClr val="C00000"/>
                </a:solidFill>
                <a:latin typeface="Palatino Linotype" panose="02040502050505030304" pitchFamily="18" charset="0"/>
              </a:rPr>
              <a:t> </a:t>
            </a:r>
            <a:endParaRPr lang="en-US" sz="3100" b="1" i="1" dirty="0">
              <a:solidFill>
                <a:srgbClr val="C00000"/>
              </a:solidFill>
            </a:endParaRPr>
          </a:p>
        </p:txBody>
      </p:sp>
      <p:pic>
        <p:nvPicPr>
          <p:cNvPr id="6" name="Picture 5" descr="Pathogenic Escherichia coli"/>
          <p:cNvPicPr/>
          <p:nvPr/>
        </p:nvPicPr>
        <p:blipFill>
          <a:blip r:embed="rId2" cstate="print"/>
          <a:srcRect t="43909" r="68852" b="6910"/>
          <a:stretch>
            <a:fillRect/>
          </a:stretch>
        </p:blipFill>
        <p:spPr bwMode="auto">
          <a:xfrm>
            <a:off x="3282897" y="1003988"/>
            <a:ext cx="2810219" cy="2884308"/>
          </a:xfrm>
          <a:prstGeom prst="rect">
            <a:avLst/>
          </a:prstGeom>
          <a:noFill/>
          <a:ln w="9525">
            <a:noFill/>
            <a:miter lim="800000"/>
            <a:headEnd/>
            <a:tailEnd/>
          </a:ln>
        </p:spPr>
      </p:pic>
      <p:sp>
        <p:nvSpPr>
          <p:cNvPr id="8" name="Content Placeholder 2"/>
          <p:cNvSpPr txBox="1">
            <a:spLocks/>
          </p:cNvSpPr>
          <p:nvPr/>
        </p:nvSpPr>
        <p:spPr>
          <a:xfrm>
            <a:off x="315687" y="3870455"/>
            <a:ext cx="8882742" cy="2884308"/>
          </a:xfrm>
          <a:prstGeom prst="rect">
            <a:avLst/>
          </a:prstGeom>
        </p:spPr>
        <p:txBody>
          <a:bodyPr vert="horz" lIns="91440" tIns="45720" rIns="91440" bIns="45720" rtlCol="0">
            <a:noAutofit/>
          </a:bodyPr>
          <a:lstStyle/>
          <a:p>
            <a:pPr marR="0" lvl="0" defTabSz="914400" rtl="0" eaLnBrk="1" fontAlgn="auto" latinLnBrk="0" hangingPunct="1">
              <a:lnSpc>
                <a:spcPct val="120000"/>
              </a:lnSpc>
              <a:spcBef>
                <a:spcPct val="20000"/>
              </a:spcBef>
              <a:spcAft>
                <a:spcPts val="0"/>
              </a:spcAft>
              <a:buClrTx/>
              <a:buSzTx/>
              <a:tabLst/>
              <a:defRPr/>
            </a:pP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EAEC agglutinates (</a:t>
            </a:r>
            <a:r>
              <a:rPr kumimoji="0" lang="en-U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forms aggregates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followed by the production of extracellular polysaccharide and </a:t>
            </a:r>
            <a:r>
              <a:rPr kumimoji="0" lang="en-U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biofilm formation</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and then the </a:t>
            </a:r>
            <a:r>
              <a:rPr kumimoji="0" lang="en-U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production of toxins </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that damage enterocytes.</a:t>
            </a:r>
            <a:endPar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R="0" lvl="0" defTabSz="914400" rtl="0" eaLnBrk="1" fontAlgn="auto" latinLnBrk="0" hangingPunct="1">
              <a:lnSpc>
                <a:spcPct val="120000"/>
              </a:lnSpc>
              <a:spcBef>
                <a:spcPct val="20000"/>
              </a:spcBef>
              <a:spcAft>
                <a:spcPts val="0"/>
              </a:spcAft>
              <a:buClrTx/>
              <a:buSzTx/>
              <a:tabLst/>
              <a:defRPr/>
            </a:pPr>
            <a:endParaRPr lang="sr-Cyrl-RS" dirty="0">
              <a:latin typeface="Palatino Linotype" panose="02040502050505030304" pitchFamily="18" charset="0"/>
            </a:endParaRPr>
          </a:p>
          <a:p>
            <a:pPr marL="342900" marR="0" lvl="0" indent="-342900" algn="r" defTabSz="914400" rtl="0" eaLnBrk="1" fontAlgn="auto" latinLnBrk="0" hangingPunct="1">
              <a:lnSpc>
                <a:spcPct val="120000"/>
              </a:lnSpc>
              <a:spcBef>
                <a:spcPct val="20000"/>
              </a:spcBef>
              <a:spcAft>
                <a:spcPts val="0"/>
              </a:spcAft>
              <a:buClrTx/>
              <a:buSzTx/>
              <a:tabLst/>
              <a:defRPr/>
            </a:pPr>
            <a:r>
              <a:rPr lang="en-US" dirty="0">
                <a:latin typeface="Palatino Linotype" panose="02040502050505030304" pitchFamily="18" charset="0"/>
              </a:rPr>
              <a:t>It</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is the cause of diarrhea in children under 6 months of age, which often persists for weeks and causes malnutrition.</a:t>
            </a:r>
          </a:p>
          <a:p>
            <a:pPr marL="342900" marR="0" lvl="0" indent="-342900" algn="r" defTabSz="914400" rtl="0" eaLnBrk="1" fontAlgn="auto" latinLnBrk="0" hangingPunct="1">
              <a:lnSpc>
                <a:spcPct val="120000"/>
              </a:lnSpc>
              <a:spcBef>
                <a:spcPct val="20000"/>
              </a:spcBef>
              <a:spcAft>
                <a:spcPts val="0"/>
              </a:spcAft>
              <a:buClrTx/>
              <a:buSzTx/>
              <a:tabLst/>
              <a:defRPr/>
            </a:pP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EAEC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may also be the cause of persistent diarrhea in some adult patients </a:t>
            </a:r>
            <a:r>
              <a:rPr lang="en-US" dirty="0">
                <a:latin typeface="Palatino Linotype" panose="02040502050505030304" pitchFamily="18" charset="0"/>
              </a:rPr>
              <a:t>(</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HIV</a:t>
            </a:r>
            <a:r>
              <a:rPr lang="en-US" dirty="0">
                <a:latin typeface="Palatino Linotype" panose="02040502050505030304" pitchFamily="18" charset="0"/>
              </a:rPr>
              <a:t> infection).</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p>
        </p:txBody>
      </p:sp>
    </p:spTree>
    <p:extLst>
      <p:ext uri="{BB962C8B-B14F-4D97-AF65-F5344CB8AC3E}">
        <p14:creationId xmlns:p14="http://schemas.microsoft.com/office/powerpoint/2010/main" val="42160353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1"/>
            <a:ext cx="9361488" cy="709683"/>
          </a:xfrm>
          <a:solidFill>
            <a:schemeClr val="bg1"/>
          </a:solidFill>
        </p:spPr>
        <p:txBody>
          <a:bodyPr>
            <a:noAutofit/>
          </a:bodyPr>
          <a:lstStyle/>
          <a:p>
            <a:pPr algn="ctr" rtl="0"/>
            <a:r>
              <a:rPr lang="sr-Cyrl-RS" sz="2800" b="1" i="0" u="none" strike="noStrike" baseline="0" dirty="0">
                <a:solidFill>
                  <a:srgbClr val="0000FF"/>
                </a:solidFill>
                <a:latin typeface="Palatino Linotype" panose="02040502050505030304" pitchFamily="18" charset="0"/>
              </a:rPr>
              <a:t>Extraintestinal infections</a:t>
            </a:r>
            <a:r>
              <a:rPr lang="en-US" sz="2800" b="1" i="0" u="none" strike="noStrike" baseline="0" dirty="0">
                <a:solidFill>
                  <a:srgbClr val="0000FF"/>
                </a:solidFill>
                <a:latin typeface="Palatino Linotype" panose="02040502050505030304" pitchFamily="18" charset="0"/>
              </a:rPr>
              <a:t> </a:t>
            </a:r>
            <a:r>
              <a:rPr lang="sr-Cyrl-RS" sz="2800" b="1" i="0" u="none" strike="noStrike" baseline="0" dirty="0">
                <a:latin typeface="Palatino Linotype" panose="02040502050505030304" pitchFamily="18" charset="0"/>
              </a:rPr>
              <a:t>cause</a:t>
            </a:r>
            <a:r>
              <a:rPr lang="en-US" sz="2800" b="1" i="0" u="none" strike="noStrike" baseline="0" dirty="0">
                <a:latin typeface="Palatino Linotype" panose="02040502050505030304" pitchFamily="18" charset="0"/>
              </a:rPr>
              <a:t>d by </a:t>
            </a:r>
            <a:r>
              <a:rPr lang="sr-Cyrl-RS" sz="2800" b="1" i="1" dirty="0">
                <a:latin typeface="Palatino Linotype" panose="02040502050505030304" pitchFamily="18" charset="0"/>
              </a:rPr>
              <a:t>E.</a:t>
            </a:r>
            <a:r>
              <a:rPr lang="en-US" sz="2800" b="1" i="1" dirty="0">
                <a:latin typeface="Palatino Linotype" panose="02040502050505030304" pitchFamily="18" charset="0"/>
              </a:rPr>
              <a:t> coli</a:t>
            </a:r>
            <a:r>
              <a:rPr lang="sr-Cyrl-RS" sz="2800" b="1" i="1" u="none" strike="noStrike" baseline="0" dirty="0">
                <a:latin typeface="Palatino Linotype" panose="02040502050505030304" pitchFamily="18" charset="0"/>
              </a:rPr>
              <a:t> </a:t>
            </a:r>
            <a:endParaRPr lang="en-US" sz="2800" i="1" dirty="0"/>
          </a:p>
        </p:txBody>
      </p:sp>
      <p:pic>
        <p:nvPicPr>
          <p:cNvPr id="59393" name="Picture 1"/>
          <p:cNvPicPr>
            <a:picLocks noChangeAspect="1" noChangeArrowheads="1"/>
          </p:cNvPicPr>
          <p:nvPr/>
        </p:nvPicPr>
        <p:blipFill>
          <a:blip r:embed="rId2" cstate="print"/>
          <a:srcRect b="5968"/>
          <a:stretch>
            <a:fillRect/>
          </a:stretch>
        </p:blipFill>
        <p:spPr bwMode="auto">
          <a:xfrm>
            <a:off x="5554640" y="3428998"/>
            <a:ext cx="3687332" cy="3268475"/>
          </a:xfrm>
          <a:prstGeom prst="rect">
            <a:avLst/>
          </a:prstGeom>
          <a:noFill/>
          <a:ln w="9525">
            <a:noFill/>
            <a:miter lim="800000"/>
            <a:headEnd/>
            <a:tailEnd/>
          </a:ln>
        </p:spPr>
      </p:pic>
      <p:sp>
        <p:nvSpPr>
          <p:cNvPr id="7" name="Content Placeholder 2"/>
          <p:cNvSpPr txBox="1">
            <a:spLocks/>
          </p:cNvSpPr>
          <p:nvPr/>
        </p:nvSpPr>
        <p:spPr>
          <a:xfrm>
            <a:off x="182945" y="3359622"/>
            <a:ext cx="5371695" cy="3407228"/>
          </a:xfrm>
          <a:prstGeom prst="rect">
            <a:avLst/>
          </a:prstGeom>
          <a:ln>
            <a:noFill/>
            <a:prstDash val="sysDot"/>
          </a:ln>
        </p:spPr>
        <p:txBody>
          <a:bodyPr vert="horz" lIns="91440" tIns="45720" rIns="91440" bIns="45720" rtlCol="0">
            <a:noAutofit/>
          </a:bodyPr>
          <a:lstStyle/>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1600" b="1" i="0" u="sng" strike="noStrike" kern="1200" cap="none" spc="0" normalizeH="0" baseline="0" noProof="0" dirty="0">
                <a:ln>
                  <a:noFill/>
                </a:ln>
                <a:solidFill>
                  <a:srgbClr val="002060"/>
                </a:solidFill>
                <a:effectLst/>
                <a:uLnTx/>
                <a:uFillTx/>
                <a:latin typeface="+mn-lt"/>
                <a:ea typeface="+mn-ea"/>
                <a:cs typeface="+mn-cs"/>
              </a:rPr>
              <a:t>Uropathogen</a:t>
            </a:r>
            <a:r>
              <a:rPr kumimoji="0" lang="en-US" sz="1600" b="1" i="0" u="sng" strike="noStrike" kern="1200" cap="none" spc="0" normalizeH="0" baseline="0" noProof="0" dirty="0" err="1">
                <a:ln>
                  <a:noFill/>
                </a:ln>
                <a:solidFill>
                  <a:srgbClr val="002060"/>
                </a:solidFill>
                <a:effectLst/>
                <a:uLnTx/>
                <a:uFillTx/>
                <a:latin typeface="+mn-lt"/>
                <a:ea typeface="+mn-ea"/>
                <a:cs typeface="+mn-cs"/>
              </a:rPr>
              <a:t>ic</a:t>
            </a:r>
            <a:r>
              <a:rPr kumimoji="0" lang="en-US" sz="1600" b="1" i="0" u="sng" strike="noStrike" kern="1200" cap="none" spc="0" normalizeH="0" baseline="0" noProof="0" dirty="0">
                <a:ln>
                  <a:noFill/>
                </a:ln>
                <a:solidFill>
                  <a:srgbClr val="002060"/>
                </a:solidFill>
                <a:effectLst/>
                <a:uLnTx/>
                <a:uFillTx/>
                <a:latin typeface="+mn-lt"/>
                <a:ea typeface="+mn-ea"/>
                <a:cs typeface="+mn-cs"/>
              </a:rPr>
              <a:t> </a:t>
            </a:r>
            <a:r>
              <a:rPr kumimoji="0" lang="en-US" sz="1600" b="1" i="1" u="sng" strike="noStrike" kern="1200" cap="none" spc="0" normalizeH="0" baseline="0" noProof="0" dirty="0">
                <a:ln>
                  <a:noFill/>
                </a:ln>
                <a:solidFill>
                  <a:srgbClr val="002060"/>
                </a:solidFill>
                <a:effectLst/>
                <a:uLnTx/>
                <a:uFillTx/>
                <a:latin typeface="+mn-lt"/>
                <a:ea typeface="+mn-ea"/>
                <a:cs typeface="+mn-cs"/>
              </a:rPr>
              <a:t>E</a:t>
            </a:r>
            <a:r>
              <a:rPr kumimoji="0" lang="sr-Cyrl-RS" sz="1600" b="1" i="1" u="sng" strike="noStrike" kern="1200" cap="none" spc="0" normalizeH="0" baseline="0" noProof="0" dirty="0">
                <a:ln>
                  <a:noFill/>
                </a:ln>
                <a:solidFill>
                  <a:srgbClr val="002060"/>
                </a:solidFill>
                <a:effectLst/>
                <a:uLnTx/>
                <a:uFillTx/>
                <a:latin typeface="+mn-lt"/>
                <a:ea typeface="+mn-ea"/>
                <a:cs typeface="+mn-cs"/>
              </a:rPr>
              <a:t>.</a:t>
            </a:r>
            <a:r>
              <a:rPr kumimoji="0" lang="en-US" sz="1600" b="1" i="1" u="sng" strike="noStrike" kern="1200" cap="none" spc="0" normalizeH="0" baseline="0" noProof="0" dirty="0">
                <a:ln>
                  <a:noFill/>
                </a:ln>
                <a:solidFill>
                  <a:srgbClr val="002060"/>
                </a:solidFill>
                <a:effectLst/>
                <a:uLnTx/>
                <a:uFillTx/>
                <a:latin typeface="+mn-lt"/>
                <a:ea typeface="+mn-ea"/>
                <a:cs typeface="+mn-cs"/>
              </a:rPr>
              <a:t> coli (UPEC)</a:t>
            </a:r>
            <a:r>
              <a:rPr kumimoji="0" lang="sr-Cyrl-RS" sz="1600" b="1" i="0" u="sng" strike="noStrike" kern="1200" cap="none" spc="0" normalizeH="0" baseline="0" noProof="0" dirty="0">
                <a:ln>
                  <a:noFill/>
                </a:ln>
                <a:solidFill>
                  <a:srgbClr val="002060"/>
                </a:solidFill>
                <a:effectLst/>
                <a:uLnTx/>
                <a:uFillTx/>
                <a:latin typeface="+mn-lt"/>
                <a:ea typeface="+mn-ea"/>
                <a:cs typeface="+mn-cs"/>
              </a:rPr>
              <a:t> </a:t>
            </a:r>
            <a:r>
              <a:rPr kumimoji="0" lang="sr-Cyrl-RS" sz="1600" b="0" i="0" u="none" strike="noStrike" kern="1200" cap="none" spc="0" normalizeH="0" baseline="0" noProof="0" dirty="0">
                <a:ln>
                  <a:noFill/>
                </a:ln>
                <a:solidFill>
                  <a:schemeClr val="tx1"/>
                </a:solidFill>
                <a:effectLst/>
                <a:uLnTx/>
                <a:uFillTx/>
                <a:latin typeface="+mn-lt"/>
                <a:ea typeface="+mn-ea"/>
                <a:cs typeface="+mn-cs"/>
              </a:rPr>
              <a:t>have the potential to cause urinary tract infections</a:t>
            </a:r>
            <a:r>
              <a:rPr lang="en-US" sz="1600" dirty="0"/>
              <a:t>:</a:t>
            </a:r>
            <a:endParaRPr kumimoji="0" lang="sr-Cyrl-RS" sz="1600" b="0" i="0" u="sng" strike="noStrike" kern="1200" cap="none" spc="0" normalizeH="0" baseline="0" noProof="0" dirty="0">
              <a:ln>
                <a:noFill/>
              </a:ln>
              <a:solidFill>
                <a:schemeClr val="tx1"/>
              </a:solidFill>
              <a:effectLst/>
              <a:uLnTx/>
              <a:uFillTx/>
              <a:latin typeface="+mn-lt"/>
              <a:ea typeface="+mn-ea"/>
              <a:cs typeface="+mn-cs"/>
            </a:endParaRPr>
          </a:p>
          <a:p>
            <a:pPr marL="285750" lvl="1" indent="-285750">
              <a:spcBef>
                <a:spcPct val="20000"/>
              </a:spcBef>
              <a:buFont typeface="Arial" panose="020B0604020202020204" pitchFamily="34" charset="0"/>
              <a:buChar char="•"/>
              <a:defRPr/>
            </a:pPr>
            <a:r>
              <a:rPr kumimoji="0" lang="en-US"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mn-cs"/>
              </a:rPr>
              <a:t>pili </a:t>
            </a:r>
            <a:r>
              <a:rPr lang="sr-Cyrl-RS" sz="1600" b="1" dirty="0">
                <a:solidFill>
                  <a:srgbClr val="C00000"/>
                </a:solidFill>
                <a:effectLst>
                  <a:outerShdw blurRad="38100" dist="38100" dir="2700000" algn="tl">
                    <a:srgbClr val="000000">
                      <a:alpha val="43137"/>
                    </a:srgbClr>
                  </a:outerShdw>
                </a:effectLst>
              </a:rPr>
              <a:t>type 1 </a:t>
            </a:r>
            <a:r>
              <a:rPr kumimoji="0" lang="sr-Cyrl-RS" sz="1600" b="0" i="0" u="none" strike="noStrike" kern="1200" cap="none" spc="0" normalizeH="0" baseline="0" noProof="0" dirty="0">
                <a:ln>
                  <a:noFill/>
                </a:ln>
                <a:solidFill>
                  <a:schemeClr val="tx1"/>
                </a:solidFill>
                <a:effectLst/>
                <a:uLnTx/>
                <a:uFillTx/>
                <a:latin typeface="+mn-lt"/>
                <a:ea typeface="+mn-ea"/>
                <a:cs typeface="+mn-cs"/>
              </a:rPr>
              <a:t>(</a:t>
            </a:r>
            <a:r>
              <a:rPr kumimoji="0" lang="en-US" sz="1600" b="0" i="0" u="none" strike="noStrike" kern="1200" cap="none" spc="0" normalizeH="0" baseline="0" noProof="0" dirty="0">
                <a:ln>
                  <a:noFill/>
                </a:ln>
                <a:solidFill>
                  <a:schemeClr val="tx1"/>
                </a:solidFill>
                <a:effectLst/>
                <a:uLnTx/>
                <a:uFillTx/>
                <a:latin typeface="+mn-lt"/>
                <a:ea typeface="+mn-ea"/>
                <a:cs typeface="+mn-cs"/>
              </a:rPr>
              <a:t>colonization of the perineum, entry into surface uroepithelial cells, biofilm formation</a:t>
            </a:r>
            <a:r>
              <a:rPr kumimoji="0" lang="sr-Cyrl-RS" sz="1600" b="0" i="0" u="none" strike="noStrike" kern="1200" cap="none" spc="0" normalizeH="0" baseline="0" noProof="0" dirty="0">
                <a:ln>
                  <a:noFill/>
                </a:ln>
                <a:solidFill>
                  <a:schemeClr val="tx1"/>
                </a:solidFill>
                <a:effectLst/>
                <a:uLnTx/>
                <a:uFillTx/>
                <a:latin typeface="+mn-lt"/>
                <a:ea typeface="+mn-ea"/>
                <a:cs typeface="+mn-cs"/>
              </a:rPr>
              <a:t>)</a:t>
            </a:r>
          </a:p>
          <a:p>
            <a:pPr marL="2857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sz="1600" b="1" dirty="0">
                <a:solidFill>
                  <a:srgbClr val="C00000"/>
                </a:solidFill>
                <a:effectLst>
                  <a:outerShdw blurRad="38100" dist="38100" dir="2700000" algn="tl">
                    <a:srgbClr val="000000">
                      <a:alpha val="43137"/>
                    </a:srgbClr>
                  </a:outerShdw>
                </a:effectLst>
              </a:rPr>
              <a:t>P</a:t>
            </a:r>
            <a:r>
              <a:rPr kumimoji="0" lang="sr-Cyrl-RS"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mn-cs"/>
              </a:rPr>
              <a:t> </a:t>
            </a:r>
            <a:r>
              <a:rPr kumimoji="0" lang="en-US"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mn-cs"/>
              </a:rPr>
              <a:t>pili </a:t>
            </a:r>
            <a:r>
              <a:rPr lang="en-US" sz="1600" b="1" dirty="0"/>
              <a:t>(</a:t>
            </a:r>
            <a:r>
              <a:rPr kumimoji="0" lang="en-US" sz="1600" b="0" i="0" u="none" strike="noStrike" kern="1200" cap="none" spc="0" normalizeH="0" baseline="0" noProof="0" dirty="0">
                <a:ln>
                  <a:noFill/>
                </a:ln>
                <a:solidFill>
                  <a:schemeClr val="tx1"/>
                </a:solidFill>
                <a:effectLst/>
                <a:uLnTx/>
                <a:uFillTx/>
                <a:latin typeface="+mn-lt"/>
                <a:ea typeface="+mn-ea"/>
                <a:cs typeface="+mn-cs"/>
              </a:rPr>
              <a:t>ascending spread and development of pyelonephritis)</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a:p>
            <a:pPr marL="2857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ru-RU"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mn-cs"/>
              </a:rPr>
              <a:t>flagella</a:t>
            </a:r>
            <a:r>
              <a:rPr kumimoji="0" lang="en-US" sz="1600" b="1" i="0" u="none" strike="noStrike" kern="1200" cap="none" spc="0" normalizeH="0" baseline="0" noProof="0" dirty="0">
                <a:ln>
                  <a:noFill/>
                </a:ln>
                <a:solidFill>
                  <a:schemeClr val="tx1"/>
                </a:solidFill>
                <a:effectLst/>
                <a:uLnTx/>
                <a:uFillTx/>
                <a:latin typeface="+mn-lt"/>
                <a:ea typeface="+mn-ea"/>
                <a:cs typeface="+mn-cs"/>
              </a:rPr>
              <a:t> </a:t>
            </a:r>
            <a:r>
              <a:rPr lang="en-US" sz="1600" b="1" dirty="0"/>
              <a:t>(</a:t>
            </a:r>
            <a:r>
              <a:rPr kumimoji="0" lang="en-US" sz="1600" b="0" i="0" u="none" strike="noStrike" kern="1200" cap="none" spc="0" normalizeH="0" baseline="0" noProof="0" dirty="0">
                <a:ln>
                  <a:noFill/>
                </a:ln>
                <a:solidFill>
                  <a:schemeClr val="tx1"/>
                </a:solidFill>
                <a:effectLst/>
                <a:uLnTx/>
                <a:uFillTx/>
                <a:latin typeface="+mn-lt"/>
                <a:ea typeface="+mn-ea"/>
                <a:cs typeface="+mn-cs"/>
              </a:rPr>
              <a:t>allow access to the bladder and ascending movement)</a:t>
            </a:r>
          </a:p>
          <a:p>
            <a:pPr marL="285750" lvl="1" indent="-285750">
              <a:spcBef>
                <a:spcPct val="20000"/>
              </a:spcBef>
              <a:buFont typeface="Arial" panose="020B0604020202020204" pitchFamily="34" charset="0"/>
              <a:buChar char="•"/>
              <a:defRPr/>
            </a:pPr>
            <a:r>
              <a:rPr lang="en-US" sz="1600" b="1" dirty="0">
                <a:solidFill>
                  <a:srgbClr val="C00000"/>
                </a:solidFill>
                <a:effectLst>
                  <a:outerShdw blurRad="38100" dist="38100" dir="2700000" algn="tl">
                    <a:srgbClr val="000000">
                      <a:alpha val="43137"/>
                    </a:srgbClr>
                  </a:outerShdw>
                </a:effectLst>
              </a:rPr>
              <a:t>siderophores, flagella </a:t>
            </a:r>
            <a:r>
              <a:rPr lang="en-US" sz="1600" dirty="0"/>
              <a:t>and </a:t>
            </a:r>
            <a:r>
              <a:rPr lang="en-US" sz="1600" b="1" dirty="0">
                <a:solidFill>
                  <a:srgbClr val="C00000"/>
                </a:solidFill>
                <a:effectLst>
                  <a:outerShdw blurRad="38100" dist="38100" dir="2700000" algn="tl">
                    <a:srgbClr val="000000">
                      <a:alpha val="43137"/>
                    </a:srgbClr>
                  </a:outerShdw>
                </a:effectLst>
              </a:rPr>
              <a:t>LPS </a:t>
            </a:r>
            <a:r>
              <a:rPr lang="en-US" sz="1600" dirty="0"/>
              <a:t>(induce inflammatory response)</a:t>
            </a:r>
            <a:endParaRPr kumimoji="0" lang="en-US" sz="1600" b="0" i="0" u="none" strike="noStrike" kern="1200" cap="none" spc="0" normalizeH="0" baseline="0" noProof="0" dirty="0">
              <a:ln>
                <a:noFill/>
              </a:ln>
              <a:solidFill>
                <a:schemeClr val="tx1"/>
              </a:solidFill>
              <a:effectLst/>
              <a:uLnTx/>
              <a:uFillTx/>
              <a:latin typeface="+mn-lt"/>
              <a:ea typeface="+mn-ea"/>
              <a:cs typeface="+mn-cs"/>
            </a:endParaRPr>
          </a:p>
          <a:p>
            <a:pPr marL="2857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mn-cs"/>
              </a:rPr>
              <a:t>α-hemolysin</a:t>
            </a:r>
            <a:r>
              <a:rPr kumimoji="0" lang="en-US" sz="1600" b="0" i="0" u="none" strike="noStrike" kern="1200" cap="none" spc="0" normalizeH="0" baseline="0" noProof="0" dirty="0">
                <a:ln>
                  <a:noFill/>
                </a:ln>
                <a:solidFill>
                  <a:schemeClr val="tx1"/>
                </a:solidFill>
                <a:effectLst/>
                <a:uLnTx/>
                <a:uFillTx/>
                <a:latin typeface="+mn-lt"/>
                <a:ea typeface="+mn-ea"/>
                <a:cs typeface="+mn-cs"/>
              </a:rPr>
              <a:t> (a cytotoxin that damages uroepithelial cells and contributes to evading the immune response</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Rectangle 5"/>
          <p:cNvSpPr/>
          <p:nvPr/>
        </p:nvSpPr>
        <p:spPr>
          <a:xfrm>
            <a:off x="517045" y="545477"/>
            <a:ext cx="8454255" cy="461665"/>
          </a:xfrm>
          <a:prstGeom prst="rect">
            <a:avLst/>
          </a:prstGeom>
        </p:spPr>
        <p:txBody>
          <a:bodyPr wrap="square">
            <a:spAutoFit/>
          </a:bodyPr>
          <a:lstStyle/>
          <a:p>
            <a:pPr algn="ctr" rtl="0"/>
            <a:r>
              <a:rPr lang="sr-Cyrl-RS" sz="2400" b="1" i="1" dirty="0">
                <a:solidFill>
                  <a:srgbClr val="FF0000"/>
                </a:solidFill>
                <a:latin typeface="Palatino Linotype" panose="02040502050505030304" pitchFamily="18" charset="0"/>
              </a:rPr>
              <a:t>E.</a:t>
            </a:r>
            <a:r>
              <a:rPr lang="en-US" sz="2400" b="1" i="1" dirty="0">
                <a:solidFill>
                  <a:srgbClr val="FF0000"/>
                </a:solidFill>
                <a:latin typeface="Palatino Linotype" panose="02040502050505030304" pitchFamily="18" charset="0"/>
              </a:rPr>
              <a:t> coli </a:t>
            </a:r>
            <a:r>
              <a:rPr lang="sr-Cyrl-RS" sz="2400" b="1" i="1" dirty="0">
                <a:solidFill>
                  <a:srgbClr val="FF0000"/>
                </a:solidFill>
                <a:latin typeface="Palatino Linotype" panose="02040502050505030304" pitchFamily="18" charset="0"/>
              </a:rPr>
              <a:t>much more common causes urinary tract infections</a:t>
            </a:r>
            <a:endParaRPr lang="en-US" sz="2400" dirty="0">
              <a:solidFill>
                <a:srgbClr val="FF0000"/>
              </a:solidFill>
            </a:endParaRPr>
          </a:p>
        </p:txBody>
      </p:sp>
      <p:sp>
        <p:nvSpPr>
          <p:cNvPr id="8" name="TextBox 7">
            <a:extLst>
              <a:ext uri="{FF2B5EF4-FFF2-40B4-BE49-F238E27FC236}">
                <a16:creationId xmlns:a16="http://schemas.microsoft.com/office/drawing/2014/main" id="{9187A769-9B5D-8082-7B24-DB80194CB74B}"/>
              </a:ext>
            </a:extLst>
          </p:cNvPr>
          <p:cNvSpPr txBox="1"/>
          <p:nvPr/>
        </p:nvSpPr>
        <p:spPr>
          <a:xfrm>
            <a:off x="119515" y="1053679"/>
            <a:ext cx="9171441" cy="2031325"/>
          </a:xfrm>
          <a:prstGeom prst="rect">
            <a:avLst/>
          </a:prstGeom>
          <a:noFill/>
        </p:spPr>
        <p:txBody>
          <a:bodyPr wrap="square">
            <a:spAutoFit/>
          </a:bodyPr>
          <a:lstStyle/>
          <a:p>
            <a:pPr marL="342900" marR="0" lvl="1"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b="1" i="0" u="none" strike="noStrike" kern="1200" cap="none" spc="0" normalizeH="0" baseline="0" noProof="0" dirty="0">
                <a:ln>
                  <a:noFill/>
                </a:ln>
                <a:solidFill>
                  <a:srgbClr val="C00000"/>
                </a:solidFill>
                <a:effectLst/>
                <a:uLnTx/>
                <a:uFillTx/>
                <a:latin typeface="+mn-lt"/>
                <a:ea typeface="+mn-ea"/>
                <a:cs typeface="+mn-cs"/>
              </a:rPr>
              <a:t>1. Urinary tract infections</a:t>
            </a:r>
          </a:p>
          <a:p>
            <a:pPr marL="450850" marR="0" lvl="0" indent="-177800" algn="l" defTabSz="914400" rtl="0" eaLnBrk="1" fontAlgn="auto" latinLnBrk="0" hangingPunct="1">
              <a:lnSpc>
                <a:spcPct val="100000"/>
              </a:lnSpc>
              <a:spcBef>
                <a:spcPct val="20000"/>
              </a:spcBef>
              <a:spcAft>
                <a:spcPts val="0"/>
              </a:spcAft>
              <a:buClrTx/>
              <a:buSzTx/>
              <a:buFont typeface="Palatino Linotype" pitchFamily="18" charset="0"/>
              <a:buChar char="₋"/>
              <a:tabLst/>
              <a:defRPr/>
            </a:pPr>
            <a:r>
              <a:rPr kumimoji="0" lang="sr-Cyrl-RS" b="0" i="0" u="none" strike="noStrike" kern="1200" cap="none" spc="0" normalizeH="0" baseline="0" noProof="0" dirty="0">
                <a:ln>
                  <a:noFill/>
                </a:ln>
                <a:solidFill>
                  <a:schemeClr val="tx1"/>
                </a:solidFill>
                <a:effectLst/>
                <a:uLnTx/>
                <a:uFillTx/>
                <a:latin typeface="+mn-lt"/>
                <a:ea typeface="+mn-ea"/>
                <a:cs typeface="+mn-cs"/>
              </a:rPr>
              <a:t>80% of cystitis in young women</a:t>
            </a: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450850" marR="0" lvl="0" indent="-177800" algn="l" defTabSz="914400" rtl="0" eaLnBrk="1" fontAlgn="auto" latinLnBrk="0" hangingPunct="1">
              <a:lnSpc>
                <a:spcPct val="100000"/>
              </a:lnSpc>
              <a:spcBef>
                <a:spcPct val="20000"/>
              </a:spcBef>
              <a:spcAft>
                <a:spcPts val="0"/>
              </a:spcAft>
              <a:buClrTx/>
              <a:buSzTx/>
              <a:buFont typeface="Palatino Linotype" pitchFamily="18" charset="0"/>
              <a:buChar char="₋"/>
              <a:tabLst/>
              <a:defRPr/>
            </a:pPr>
            <a:r>
              <a:rPr lang="en-US" dirty="0"/>
              <a:t>p</a:t>
            </a:r>
            <a:r>
              <a:rPr kumimoji="0" lang="sr-Cyrl-RS" b="0" i="0" u="none" strike="noStrike" kern="1200" cap="none" spc="0" normalizeH="0" baseline="0" noProof="0" dirty="0">
                <a:ln>
                  <a:noFill/>
                </a:ln>
                <a:solidFill>
                  <a:schemeClr val="tx1"/>
                </a:solidFill>
                <a:effectLst/>
                <a:uLnTx/>
                <a:uFillTx/>
                <a:latin typeface="+mn-lt"/>
                <a:ea typeface="+mn-ea"/>
                <a:cs typeface="+mn-cs"/>
              </a:rPr>
              <a:t>yelonephritis</a:t>
            </a:r>
            <a:r>
              <a:rPr kumimoji="0" lang="en-US" b="0" i="0" u="none" strike="noStrike" kern="1200" cap="none" spc="0" normalizeH="0" baseline="0" noProof="0" dirty="0">
                <a:ln>
                  <a:noFill/>
                </a:ln>
                <a:solidFill>
                  <a:schemeClr val="tx1"/>
                </a:solidFill>
                <a:effectLst/>
                <a:uLnTx/>
                <a:uFillTx/>
                <a:latin typeface="+mn-lt"/>
                <a:ea typeface="+mn-ea"/>
                <a:cs typeface="+mn-cs"/>
              </a:rPr>
              <a:t> and urosepsis</a:t>
            </a:r>
          </a:p>
          <a:p>
            <a:pPr marL="342900" marR="0" lvl="1"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b="1" i="0" u="sng" strike="noStrike" kern="1200" cap="none" spc="0" normalizeH="0" baseline="0" noProof="0" dirty="0">
                <a:ln>
                  <a:noFill/>
                </a:ln>
                <a:solidFill>
                  <a:srgbClr val="002060"/>
                </a:solidFill>
                <a:effectLst/>
                <a:uLnTx/>
                <a:uFillTx/>
                <a:latin typeface="+mn-lt"/>
                <a:ea typeface="+mn-ea"/>
                <a:cs typeface="+mn-cs"/>
              </a:rPr>
              <a:t>Endogenous infection</a:t>
            </a:r>
          </a:p>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0" i="1" u="none" strike="noStrike" kern="1200" cap="none" spc="0" normalizeH="0" baseline="0" noProof="0" dirty="0">
                <a:ln>
                  <a:noFill/>
                </a:ln>
                <a:solidFill>
                  <a:schemeClr val="tx1"/>
                </a:solidFill>
                <a:effectLst/>
                <a:uLnTx/>
                <a:uFillTx/>
                <a:latin typeface="+mn-lt"/>
                <a:ea typeface="+mn-ea"/>
                <a:cs typeface="+mn-cs"/>
              </a:rPr>
              <a:t>E</a:t>
            </a:r>
            <a:r>
              <a:rPr kumimoji="0" lang="sr-Cyrl-RS" b="0" i="1" u="none" strike="noStrike" kern="1200" cap="none" spc="0" normalizeH="0" baseline="0" noProof="0" dirty="0">
                <a:ln>
                  <a:noFill/>
                </a:ln>
                <a:solidFill>
                  <a:schemeClr val="tx1"/>
                </a:solidFill>
                <a:effectLst/>
                <a:uLnTx/>
                <a:uFillTx/>
                <a:latin typeface="+mn-lt"/>
                <a:ea typeface="+mn-ea"/>
                <a:cs typeface="+mn-cs"/>
              </a:rPr>
              <a:t>.</a:t>
            </a:r>
            <a:r>
              <a:rPr kumimoji="0" lang="en-US" b="0" i="1" u="none" strike="noStrike" kern="1200" cap="none" spc="0" normalizeH="0" baseline="0" noProof="0" dirty="0">
                <a:ln>
                  <a:noFill/>
                </a:ln>
                <a:solidFill>
                  <a:schemeClr val="tx1"/>
                </a:solidFill>
                <a:effectLst/>
                <a:uLnTx/>
                <a:uFillTx/>
                <a:latin typeface="+mn-lt"/>
                <a:ea typeface="+mn-ea"/>
                <a:cs typeface="+mn-cs"/>
              </a:rPr>
              <a:t> coli</a:t>
            </a:r>
            <a:r>
              <a:rPr kumimoji="0" lang="ru-RU" b="0" i="0" u="none" strike="noStrike" kern="1200" cap="none" spc="0" normalizeH="0" baseline="0" noProof="0" dirty="0">
                <a:ln>
                  <a:noFill/>
                </a:ln>
                <a:solidFill>
                  <a:schemeClr val="tx1"/>
                </a:solidFill>
                <a:effectLst/>
                <a:uLnTx/>
                <a:uFillTx/>
                <a:latin typeface="+mn-lt"/>
                <a:ea typeface="+mn-ea"/>
                <a:cs typeface="+mn-cs"/>
              </a:rPr>
              <a:t> </a:t>
            </a:r>
            <a:r>
              <a:rPr kumimoji="0" lang="sr-Cyrl-RS" b="0" i="0" u="none" strike="noStrike" kern="1200" cap="none" spc="0" normalizeH="0" baseline="0" noProof="0" dirty="0">
                <a:ln>
                  <a:noFill/>
                </a:ln>
                <a:solidFill>
                  <a:schemeClr val="tx1"/>
                </a:solidFill>
                <a:effectLst/>
                <a:uLnTx/>
                <a:uFillTx/>
                <a:latin typeface="+mn-lt"/>
                <a:ea typeface="+mn-ea"/>
                <a:cs typeface="+mn-cs"/>
              </a:rPr>
              <a:t>from the intestinal microflora</a:t>
            </a:r>
            <a:r>
              <a:rPr kumimoji="0" lang="en-US" b="0" i="0" u="none" strike="noStrike" kern="1200" cap="none" spc="0" normalizeH="0" baseline="0" noProof="0" dirty="0">
                <a:ln>
                  <a:noFill/>
                </a:ln>
                <a:solidFill>
                  <a:schemeClr val="tx1"/>
                </a:solidFill>
                <a:effectLst/>
                <a:uLnTx/>
                <a:uFillTx/>
                <a:latin typeface="+mn-lt"/>
                <a:ea typeface="+mn-ea"/>
                <a:cs typeface="+mn-cs"/>
              </a:rPr>
              <a:t> </a:t>
            </a:r>
            <a:r>
              <a:rPr kumimoji="0" lang="ru-RU" b="0" i="0" u="none" strike="noStrike" kern="1200" cap="none" spc="0" normalizeH="0" baseline="0" noProof="0" dirty="0">
                <a:ln>
                  <a:noFill/>
                </a:ln>
                <a:solidFill>
                  <a:schemeClr val="tx1"/>
                </a:solidFill>
                <a:effectLst/>
                <a:uLnTx/>
                <a:uFillTx/>
                <a:latin typeface="+mn-lt"/>
                <a:ea typeface="+mn-ea"/>
                <a:cs typeface="+mn-cs"/>
              </a:rPr>
              <a:t>contaminates the urethra through the perineum</a:t>
            </a:r>
            <a:r>
              <a:rPr lang="en-US" dirty="0"/>
              <a:t> </a:t>
            </a:r>
          </a:p>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(d</a:t>
            </a:r>
            <a:r>
              <a:rPr kumimoji="0" lang="ru-RU" b="0" i="0" u="none" strike="noStrike" kern="1200" cap="none" spc="0" normalizeH="0" baseline="0" noProof="0" dirty="0">
                <a:ln>
                  <a:noFill/>
                </a:ln>
                <a:solidFill>
                  <a:schemeClr val="tx1"/>
                </a:solidFill>
                <a:effectLst/>
                <a:uLnTx/>
                <a:uFillTx/>
                <a:latin typeface="+mn-lt"/>
                <a:ea typeface="+mn-ea"/>
                <a:cs typeface="+mn-cs"/>
              </a:rPr>
              <a:t>ifferences in anatomical structure affect susceptibility to infection</a:t>
            </a:r>
            <a:r>
              <a:rPr lang="en-US" dirty="0"/>
              <a:t>)</a:t>
            </a:r>
            <a:r>
              <a:rPr kumimoji="0" lang="en-US" b="0" i="0" u="none" strike="noStrike" kern="1200" cap="none" spc="0" normalizeH="0" baseline="0" noProof="0" dirty="0">
                <a:ln>
                  <a:noFill/>
                </a:ln>
                <a:solidFill>
                  <a:schemeClr val="tx1"/>
                </a:solidFill>
                <a:effectLst/>
                <a:uLnTx/>
                <a:uFillTx/>
                <a:latin typeface="+mn-lt"/>
                <a:ea typeface="+mn-ea"/>
                <a:cs typeface="+mn-cs"/>
              </a:rPr>
              <a:t>.</a:t>
            </a:r>
            <a:endParaRPr kumimoji="0" lang="ru-RU"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563339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09" y="260990"/>
            <a:ext cx="2138646" cy="639762"/>
          </a:xfrm>
        </p:spPr>
        <p:txBody>
          <a:bodyPr>
            <a:normAutofit fontScale="90000"/>
          </a:bodyPr>
          <a:lstStyle/>
          <a:p>
            <a:pPr algn="l" rtl="0"/>
            <a:r>
              <a:rPr lang="sr-Cyrl-RS" b="1" i="1" dirty="0"/>
              <a:t>...</a:t>
            </a:r>
            <a:endParaRPr lang="en-US" b="1" i="1" dirty="0"/>
          </a:p>
        </p:txBody>
      </p:sp>
      <p:pic>
        <p:nvPicPr>
          <p:cNvPr id="97282" name="Picture 2" descr="http://images.wisegeek.com/diagram-of-meningitis.jpg"/>
          <p:cNvPicPr>
            <a:picLocks noChangeAspect="1" noChangeArrowheads="1"/>
          </p:cNvPicPr>
          <p:nvPr/>
        </p:nvPicPr>
        <p:blipFill>
          <a:blip r:embed="rId2" cstate="print"/>
          <a:srcRect/>
          <a:stretch>
            <a:fillRect/>
          </a:stretch>
        </p:blipFill>
        <p:spPr bwMode="auto">
          <a:xfrm>
            <a:off x="5036024" y="2640842"/>
            <a:ext cx="4325464" cy="3882788"/>
          </a:xfrm>
          <a:prstGeom prst="rect">
            <a:avLst/>
          </a:prstGeom>
          <a:noFill/>
        </p:spPr>
      </p:pic>
      <p:sp>
        <p:nvSpPr>
          <p:cNvPr id="5" name="Rectangle 4"/>
          <p:cNvSpPr/>
          <p:nvPr/>
        </p:nvSpPr>
        <p:spPr>
          <a:xfrm>
            <a:off x="169979" y="1136513"/>
            <a:ext cx="8851191" cy="1107996"/>
          </a:xfrm>
          <a:prstGeom prst="rect">
            <a:avLst/>
          </a:prstGeom>
          <a:ln>
            <a:noFill/>
            <a:prstDash val="sysDot"/>
          </a:ln>
        </p:spPr>
        <p:txBody>
          <a:bodyPr wrap="square">
            <a:spAutoFit/>
          </a:bodyPr>
          <a:lstStyle/>
          <a:p>
            <a:pPr algn="l" rtl="0"/>
            <a:r>
              <a:rPr lang="sr-Cyrl-RS" sz="2200" b="1" dirty="0">
                <a:solidFill>
                  <a:srgbClr val="C00000"/>
                </a:solidFill>
                <a:latin typeface="Palatino Linotype" panose="02040502050505030304" pitchFamily="18" charset="0"/>
              </a:rPr>
              <a:t>2. Sepsis</a:t>
            </a:r>
            <a:r>
              <a:rPr lang="en-US" sz="2200" b="1" dirty="0">
                <a:solidFill>
                  <a:srgbClr val="C00000"/>
                </a:solidFill>
                <a:latin typeface="Palatino Linotype" panose="02040502050505030304" pitchFamily="18" charset="0"/>
              </a:rPr>
              <a:t> </a:t>
            </a:r>
            <a:r>
              <a:rPr lang="sr-Cyrl-RS" sz="2200" dirty="0">
                <a:latin typeface="Palatino Linotype" panose="02040502050505030304" pitchFamily="18" charset="0"/>
              </a:rPr>
              <a:t>-</a:t>
            </a:r>
            <a:r>
              <a:rPr lang="en-US" sz="2200" b="1" dirty="0">
                <a:solidFill>
                  <a:srgbClr val="C00000"/>
                </a:solidFill>
                <a:latin typeface="Palatino Linotype" panose="02040502050505030304" pitchFamily="18" charset="0"/>
              </a:rPr>
              <a:t> </a:t>
            </a:r>
            <a:r>
              <a:rPr lang="sr-Cyrl-RS" sz="2200" dirty="0">
                <a:latin typeface="Palatino Linotype" panose="02040502050505030304" pitchFamily="18" charset="0"/>
              </a:rPr>
              <a:t>as a complication of urinary tract infection or </a:t>
            </a:r>
            <a:r>
              <a:rPr lang="en-US" sz="2200" dirty="0">
                <a:latin typeface="Palatino Linotype" panose="02040502050505030304" pitchFamily="18" charset="0"/>
              </a:rPr>
              <a:t>gastrointestinal</a:t>
            </a:r>
            <a:r>
              <a:rPr lang="sr-Cyrl-RS" sz="2200" dirty="0">
                <a:latin typeface="Palatino Linotype" panose="02040502050505030304" pitchFamily="18" charset="0"/>
              </a:rPr>
              <a:t> tract infection (in newborns and immunodeficient individuals)</a:t>
            </a:r>
            <a:endParaRPr lang="en-US" sz="2200" dirty="0">
              <a:latin typeface="Palatino Linotype" panose="02040502050505030304" pitchFamily="18" charset="0"/>
            </a:endParaRPr>
          </a:p>
        </p:txBody>
      </p:sp>
      <p:sp>
        <p:nvSpPr>
          <p:cNvPr id="6" name="Rectangle 5"/>
          <p:cNvSpPr/>
          <p:nvPr/>
        </p:nvSpPr>
        <p:spPr>
          <a:xfrm>
            <a:off x="169979" y="3035246"/>
            <a:ext cx="4885899" cy="2462213"/>
          </a:xfrm>
          <a:prstGeom prst="rect">
            <a:avLst/>
          </a:prstGeom>
          <a:ln>
            <a:noFill/>
            <a:prstDash val="sysDot"/>
          </a:ln>
        </p:spPr>
        <p:txBody>
          <a:bodyPr wrap="square">
            <a:spAutoFit/>
          </a:bodyPr>
          <a:lstStyle/>
          <a:p>
            <a:pPr algn="l" rtl="0"/>
            <a:r>
              <a:rPr lang="sr-Cyrl-RS" sz="2200" b="1" dirty="0">
                <a:solidFill>
                  <a:srgbClr val="C00000"/>
                </a:solidFill>
                <a:latin typeface="Palatino Linotype" panose="02040502050505030304" pitchFamily="18" charset="0"/>
              </a:rPr>
              <a:t>3. Neonatal meningitis</a:t>
            </a:r>
            <a:r>
              <a:rPr lang="en-US" sz="2200" b="1" dirty="0">
                <a:solidFill>
                  <a:srgbClr val="C00000"/>
                </a:solidFill>
                <a:latin typeface="Palatino Linotype" panose="02040502050505030304" pitchFamily="18" charset="0"/>
              </a:rPr>
              <a:t> </a:t>
            </a:r>
            <a:r>
              <a:rPr lang="sr-Cyrl-RS" sz="2200" dirty="0">
                <a:latin typeface="Palatino Linotype" panose="02040502050505030304" pitchFamily="18" charset="0"/>
              </a:rPr>
              <a:t>-</a:t>
            </a:r>
          </a:p>
          <a:p>
            <a:pPr algn="l" rtl="0"/>
            <a:r>
              <a:rPr lang="sr-Cyrl-RS" sz="2200" dirty="0">
                <a:latin typeface="Palatino Linotype" panose="02040502050505030304" pitchFamily="18" charset="0"/>
              </a:rPr>
              <a:t>one of the most common causes (similar to</a:t>
            </a:r>
            <a:r>
              <a:rPr lang="en-US" sz="2200" dirty="0">
                <a:latin typeface="Palatino Linotype" panose="02040502050505030304" pitchFamily="18" charset="0"/>
              </a:rPr>
              <a:t> </a:t>
            </a:r>
            <a:r>
              <a:rPr lang="sr-Latn-RS" sz="2200" i="1" dirty="0">
                <a:latin typeface="Palatino Linotype" panose="02040502050505030304" pitchFamily="18" charset="0"/>
              </a:rPr>
              <a:t>S. agalactiae</a:t>
            </a:r>
            <a:r>
              <a:rPr lang="sr-Latn-RS" sz="2200" dirty="0">
                <a:latin typeface="Palatino Linotype" panose="02040502050505030304" pitchFamily="18" charset="0"/>
              </a:rPr>
              <a:t>). 75%</a:t>
            </a:r>
            <a:r>
              <a:rPr lang="en-US" sz="2200" dirty="0">
                <a:latin typeface="Palatino Linotype" panose="02040502050505030304" pitchFamily="18" charset="0"/>
              </a:rPr>
              <a:t> </a:t>
            </a:r>
            <a:r>
              <a:rPr lang="sr-Cyrl-RS" sz="2200" dirty="0">
                <a:latin typeface="Palatino Linotype" panose="02040502050505030304" pitchFamily="18" charset="0"/>
              </a:rPr>
              <a:t>cases were caused by strains that possess</a:t>
            </a:r>
            <a:r>
              <a:rPr lang="en-US" sz="2200" dirty="0">
                <a:latin typeface="Palatino Linotype" panose="02040502050505030304" pitchFamily="18" charset="0"/>
              </a:rPr>
              <a:t> </a:t>
            </a:r>
            <a:r>
              <a:rPr lang="sr-Cyrl-RS" sz="2200" b="1" dirty="0">
                <a:latin typeface="Palatino Linotype" panose="02040502050505030304" pitchFamily="18" charset="0"/>
              </a:rPr>
              <a:t>K1 capsular polysaccharide</a:t>
            </a:r>
            <a:endParaRPr lang="en-US" sz="2200" b="1" dirty="0">
              <a:latin typeface="Palatino Linotype" panose="02040502050505030304" pitchFamily="18" charset="0"/>
            </a:endParaRPr>
          </a:p>
          <a:p>
            <a:pPr algn="l" rtl="0"/>
            <a:endParaRPr lang="en-US" sz="2200" b="1" dirty="0">
              <a:latin typeface="Palatino Linotype" panose="02040502050505030304" pitchFamily="18" charset="0"/>
            </a:endParaRPr>
          </a:p>
          <a:p>
            <a:pPr algn="l" rtl="0"/>
            <a:r>
              <a:rPr lang="en-US" sz="2200" dirty="0">
                <a:latin typeface="Palatino Linotype" panose="02040502050505030304" pitchFamily="18" charset="0"/>
              </a:rPr>
              <a:t>SEPEC and NMEC groups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3589" y="1840282"/>
            <a:ext cx="8425339" cy="2033516"/>
          </a:xfrm>
        </p:spPr>
        <p:txBody>
          <a:bodyPr>
            <a:normAutofit/>
          </a:bodyPr>
          <a:lstStyle/>
          <a:p>
            <a:pPr rtl="0"/>
            <a:r>
              <a:rPr lang="ru-RU" b="1" dirty="0">
                <a:solidFill>
                  <a:srgbClr val="002060"/>
                </a:solidFill>
                <a:latin typeface="Palatino Linotype" pitchFamily="18" charset="0"/>
              </a:rPr>
              <a:t>Invasive gastrointestinal infections</a:t>
            </a:r>
            <a:endParaRPr lang="en-US" dirty="0"/>
          </a:p>
        </p:txBody>
      </p:sp>
      <p:sp>
        <p:nvSpPr>
          <p:cNvPr id="3" name="Title 1"/>
          <p:cNvSpPr txBox="1">
            <a:spLocks/>
          </p:cNvSpPr>
          <p:nvPr/>
        </p:nvSpPr>
        <p:spPr>
          <a:xfrm>
            <a:off x="606828" y="4287672"/>
            <a:ext cx="8425339" cy="2033516"/>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500" b="0" i="0" u="none" strike="noStrike" kern="1200" cap="none" spc="0" normalizeH="0" baseline="0" noProof="0" dirty="0">
              <a:ln>
                <a:noFill/>
              </a:ln>
              <a:solidFill>
                <a:schemeClr val="tx1"/>
              </a:solidFill>
              <a:effectLst/>
              <a:uLnTx/>
              <a:uFillTx/>
              <a:latin typeface="+mj-lt"/>
              <a:ea typeface="+mj-ea"/>
              <a:cs typeface="+mj-cs"/>
            </a:endParaRPr>
          </a:p>
        </p:txBody>
      </p:sp>
      <p:sp>
        <p:nvSpPr>
          <p:cNvPr id="4" name="TextBox 3"/>
          <p:cNvSpPr txBox="1"/>
          <p:nvPr/>
        </p:nvSpPr>
        <p:spPr>
          <a:xfrm>
            <a:off x="1913501" y="4647659"/>
            <a:ext cx="7055893" cy="2015936"/>
          </a:xfrm>
          <a:prstGeom prst="rect">
            <a:avLst/>
          </a:prstGeom>
          <a:noFill/>
        </p:spPr>
        <p:txBody>
          <a:bodyPr wrap="square" rtlCol="0">
            <a:spAutoFit/>
          </a:bodyPr>
          <a:lstStyle/>
          <a:p>
            <a:pPr algn="r" rtl="0"/>
            <a:r>
              <a:rPr lang="en-US" sz="2500" b="1" i="1" dirty="0">
                <a:solidFill>
                  <a:srgbClr val="C00000"/>
                </a:solidFill>
                <a:latin typeface="Palatino Linotype" panose="02040502050505030304" pitchFamily="18" charset="0"/>
              </a:rPr>
              <a:t>Shigella</a:t>
            </a:r>
            <a:endParaRPr lang="sr-Latn-RS" sz="2500" b="1" i="1" dirty="0">
              <a:solidFill>
                <a:srgbClr val="C00000"/>
              </a:solidFill>
              <a:latin typeface="Palatino Linotype" panose="02040502050505030304" pitchFamily="18" charset="0"/>
            </a:endParaRPr>
          </a:p>
          <a:p>
            <a:pPr algn="r" rtl="0"/>
            <a:r>
              <a:rPr lang="ru-RU" sz="2500" b="1" i="1" dirty="0">
                <a:solidFill>
                  <a:srgbClr val="C00000"/>
                </a:solidFill>
                <a:latin typeface="Palatino Linotype" panose="02040502050505030304" pitchFamily="18" charset="0"/>
              </a:rPr>
              <a:t>Salmonella</a:t>
            </a:r>
            <a:endParaRPr lang="sr-Latn-RS" sz="2500" b="1" i="1" dirty="0">
              <a:solidFill>
                <a:srgbClr val="C00000"/>
              </a:solidFill>
              <a:latin typeface="Palatino Linotype" panose="02040502050505030304" pitchFamily="18" charset="0"/>
            </a:endParaRPr>
          </a:p>
          <a:p>
            <a:pPr algn="r" rtl="0"/>
            <a:r>
              <a:rPr lang="sr-Cyrl-RS" sz="2500" b="1" dirty="0">
                <a:solidFill>
                  <a:srgbClr val="C00000"/>
                </a:solidFill>
                <a:latin typeface="Palatino Linotype" panose="02040502050505030304" pitchFamily="18" charset="0"/>
              </a:rPr>
              <a:t>Enterohemorrhagic</a:t>
            </a:r>
            <a:r>
              <a:rPr lang="en-US" sz="2500" b="1" dirty="0">
                <a:solidFill>
                  <a:srgbClr val="C00000"/>
                </a:solidFill>
                <a:latin typeface="Palatino Linotype" panose="02040502050505030304" pitchFamily="18" charset="0"/>
              </a:rPr>
              <a:t> </a:t>
            </a:r>
            <a:r>
              <a:rPr lang="en-US" sz="2500" b="1" i="1" dirty="0">
                <a:solidFill>
                  <a:srgbClr val="C00000"/>
                </a:solidFill>
                <a:latin typeface="Palatino Linotype" panose="02040502050505030304" pitchFamily="18" charset="0"/>
              </a:rPr>
              <a:t>E. coli </a:t>
            </a:r>
            <a:r>
              <a:rPr lang="en-US" sz="2500" b="1" dirty="0">
                <a:solidFill>
                  <a:srgbClr val="C00000"/>
                </a:solidFill>
                <a:latin typeface="Palatino Linotype" panose="02040502050505030304" pitchFamily="18" charset="0"/>
              </a:rPr>
              <a:t>(</a:t>
            </a:r>
            <a:r>
              <a:rPr lang="sr-Cyrl-RS" sz="2500" b="1" dirty="0">
                <a:solidFill>
                  <a:srgbClr val="C00000"/>
                </a:solidFill>
                <a:latin typeface="Palatino Linotype" panose="02040502050505030304" pitchFamily="18" charset="0"/>
              </a:rPr>
              <a:t>E</a:t>
            </a:r>
            <a:r>
              <a:rPr lang="en-US" sz="2500" b="1" dirty="0">
                <a:solidFill>
                  <a:srgbClr val="C00000"/>
                </a:solidFill>
                <a:latin typeface="Palatino Linotype" panose="02040502050505030304" pitchFamily="18" charset="0"/>
              </a:rPr>
              <a:t>H</a:t>
            </a:r>
            <a:r>
              <a:rPr lang="sr-Cyrl-RS" sz="2500" b="1" dirty="0">
                <a:solidFill>
                  <a:srgbClr val="C00000"/>
                </a:solidFill>
                <a:latin typeface="Palatino Linotype" panose="02040502050505030304" pitchFamily="18" charset="0"/>
              </a:rPr>
              <a:t>E</a:t>
            </a:r>
            <a:r>
              <a:rPr lang="en-US" sz="2500" b="1" dirty="0">
                <a:solidFill>
                  <a:srgbClr val="C00000"/>
                </a:solidFill>
                <a:latin typeface="Palatino Linotype" panose="02040502050505030304" pitchFamily="18" charset="0"/>
              </a:rPr>
              <a:t>C</a:t>
            </a:r>
            <a:r>
              <a:rPr lang="sr-Cyrl-RS" sz="2500" b="1" dirty="0">
                <a:solidFill>
                  <a:srgbClr val="C00000"/>
                </a:solidFill>
                <a:latin typeface="Palatino Linotype" panose="02040502050505030304" pitchFamily="18" charset="0"/>
              </a:rPr>
              <a:t>)</a:t>
            </a:r>
            <a:endParaRPr lang="en-US" sz="2500" b="1" dirty="0">
              <a:solidFill>
                <a:srgbClr val="C00000"/>
              </a:solidFill>
              <a:latin typeface="Palatino Linotype" panose="02040502050505030304" pitchFamily="18" charset="0"/>
            </a:endParaRPr>
          </a:p>
          <a:p>
            <a:pPr algn="r" rtl="0"/>
            <a:r>
              <a:rPr lang="en-US" sz="2500" b="1" i="1" dirty="0">
                <a:solidFill>
                  <a:schemeClr val="tx2"/>
                </a:solidFill>
                <a:latin typeface="Palatino Linotype" panose="02040502050505030304" pitchFamily="18" charset="0"/>
              </a:rPr>
              <a:t>Yersinia</a:t>
            </a:r>
            <a:endParaRPr lang="sr-Latn-RS" sz="2500" b="1" i="1" dirty="0">
              <a:solidFill>
                <a:schemeClr val="tx2"/>
              </a:solidFill>
              <a:latin typeface="Palatino Linotype" panose="02040502050505030304" pitchFamily="18" charset="0"/>
            </a:endParaRPr>
          </a:p>
          <a:p>
            <a:pPr algn="r" rtl="0"/>
            <a:r>
              <a:rPr lang="sr-Cyrl-CS" sz="2500" b="1" i="1" dirty="0">
                <a:solidFill>
                  <a:schemeClr val="tx2"/>
                </a:solidFill>
                <a:latin typeface="Palatino Linotype" pitchFamily="18" charset="0"/>
              </a:rPr>
              <a:t>Camp</a:t>
            </a:r>
            <a:r>
              <a:rPr lang="en-US" sz="2500" b="1" i="1" dirty="0">
                <a:solidFill>
                  <a:schemeClr val="tx2"/>
                </a:solidFill>
                <a:latin typeface="Palatino Linotype" pitchFamily="18" charset="0"/>
              </a:rPr>
              <a:t>y</a:t>
            </a:r>
            <a:r>
              <a:rPr lang="sr-Cyrl-CS" sz="2500" b="1" i="1" dirty="0">
                <a:solidFill>
                  <a:schemeClr val="tx2"/>
                </a:solidFill>
                <a:latin typeface="Palatino Linotype" pitchFamily="18" charset="0"/>
              </a:rPr>
              <a:t>lobacter</a:t>
            </a:r>
            <a:endParaRPr lang="en-US" sz="2500" dirty="0">
              <a:solidFill>
                <a:schemeClr val="tx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cstate="print">
            <a:lum bright="30000"/>
          </a:blip>
          <a:srcRect/>
          <a:stretch>
            <a:fillRect/>
          </a:stretch>
        </p:blipFill>
        <p:spPr bwMode="auto">
          <a:xfrm>
            <a:off x="2934268" y="1760560"/>
            <a:ext cx="3383769" cy="4885899"/>
          </a:xfrm>
          <a:prstGeom prst="rect">
            <a:avLst/>
          </a:prstGeom>
          <a:noFill/>
          <a:ln w="9525">
            <a:noFill/>
            <a:miter lim="800000"/>
            <a:headEnd/>
            <a:tailEnd/>
          </a:ln>
        </p:spPr>
      </p:pic>
      <p:sp>
        <p:nvSpPr>
          <p:cNvPr id="5" name="TextBox 4"/>
          <p:cNvSpPr txBox="1"/>
          <p:nvPr/>
        </p:nvSpPr>
        <p:spPr>
          <a:xfrm>
            <a:off x="2224585" y="5390865"/>
            <a:ext cx="6741995" cy="1077218"/>
          </a:xfrm>
          <a:prstGeom prst="rect">
            <a:avLst/>
          </a:prstGeom>
          <a:noFill/>
        </p:spPr>
        <p:txBody>
          <a:bodyPr wrap="square" rtlCol="0">
            <a:spAutoFit/>
          </a:bodyPr>
          <a:lstStyle/>
          <a:p>
            <a:pPr algn="r" rtl="0"/>
            <a:r>
              <a:rPr lang="sr-Cyrl-RS" sz="3200" dirty="0"/>
              <a:t>...causative agents of shigellosis (dysentery)</a:t>
            </a:r>
            <a:endParaRPr lang="en-US" sz="3200" dirty="0"/>
          </a:p>
        </p:txBody>
      </p:sp>
      <p:sp>
        <p:nvSpPr>
          <p:cNvPr id="7" name="Title 1"/>
          <p:cNvSpPr txBox="1">
            <a:spLocks/>
          </p:cNvSpPr>
          <p:nvPr/>
        </p:nvSpPr>
        <p:spPr>
          <a:xfrm>
            <a:off x="204716" y="1066208"/>
            <a:ext cx="5441404"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1"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Shigella</a:t>
            </a:r>
            <a:r>
              <a:rPr kumimoji="0" lang="sr-Cyrl-RS" sz="4400" b="1" i="1"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a:t>
            </a:r>
            <a:r>
              <a:rPr kumimoji="0" lang="sr-Latn-RS" sz="4400" b="1" i="1"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6" y="272955"/>
            <a:ext cx="9156772" cy="6585045"/>
          </a:xfrm>
        </p:spPr>
        <p:txBody>
          <a:bodyPr>
            <a:normAutofit/>
          </a:bodyPr>
          <a:lstStyle/>
          <a:p>
            <a:pPr marL="0" indent="0">
              <a:buNone/>
            </a:pPr>
            <a:r>
              <a:rPr lang="ru-RU" sz="2400" b="0" i="0" u="none" strike="noStrike" baseline="0" dirty="0">
                <a:latin typeface="Palatino Linotype" panose="02040502050505030304" pitchFamily="18" charset="0"/>
              </a:rPr>
              <a:t>The genus </a:t>
            </a:r>
            <a:r>
              <a:rPr lang="ru-RU" sz="2400" b="0" i="1" u="none" strike="noStrike" baseline="0" dirty="0">
                <a:latin typeface="Palatino Linotype" panose="02040502050505030304" pitchFamily="18" charset="0"/>
              </a:rPr>
              <a:t>Shigella</a:t>
            </a:r>
            <a:r>
              <a:rPr lang="ru-RU" sz="2400" b="0" i="0" u="none" strike="noStrike" baseline="0" dirty="0">
                <a:latin typeface="Palatino Linotype" panose="02040502050505030304" pitchFamily="18" charset="0"/>
              </a:rPr>
              <a:t> consists of four species, which are</a:t>
            </a:r>
            <a:r>
              <a:rPr lang="en-US" sz="2400" b="0" i="0" u="none" strike="noStrike" baseline="0" dirty="0">
                <a:latin typeface="Palatino Linotype" panose="02040502050505030304" pitchFamily="18" charset="0"/>
              </a:rPr>
              <a:t> </a:t>
            </a:r>
            <a:r>
              <a:rPr lang="ru-RU" sz="2400" b="0" i="0" u="none" strike="noStrike" baseline="0" dirty="0">
                <a:latin typeface="Palatino Linotype" panose="02040502050505030304" pitchFamily="18" charset="0"/>
              </a:rPr>
              <a:t>serologically</a:t>
            </a:r>
            <a:r>
              <a:rPr lang="en-US" sz="2400" b="0" i="0" u="none" strike="noStrike" baseline="0" dirty="0">
                <a:latin typeface="Palatino Linotype" panose="02040502050505030304" pitchFamily="18" charset="0"/>
              </a:rPr>
              <a:t> </a:t>
            </a:r>
            <a:r>
              <a:rPr lang="ru-RU" sz="2400" b="1" i="0" u="none" strike="noStrike" baseline="0" dirty="0">
                <a:latin typeface="Palatino Linotype" panose="02040502050505030304" pitchFamily="18" charset="0"/>
              </a:rPr>
              <a:t>distinguished by the </a:t>
            </a:r>
            <a:r>
              <a:rPr lang="ru-RU" sz="2400" b="1" dirty="0">
                <a:latin typeface="Palatino Linotype" panose="02040502050505030304" pitchFamily="18" charset="0"/>
              </a:rPr>
              <a:t>lipopolysaccharide</a:t>
            </a:r>
            <a:r>
              <a:rPr lang="en-US" sz="2400" b="1" dirty="0">
                <a:latin typeface="Palatino Linotype" panose="02040502050505030304" pitchFamily="18" charset="0"/>
              </a:rPr>
              <a:t> </a:t>
            </a:r>
            <a:r>
              <a:rPr lang="ru-RU" sz="2400" b="1" i="0" u="none" strike="noStrike" baseline="0" dirty="0">
                <a:latin typeface="Palatino Linotype" panose="02040502050505030304" pitchFamily="18" charset="0"/>
              </a:rPr>
              <a:t>O antigen</a:t>
            </a:r>
            <a:r>
              <a:rPr lang="ru-RU" sz="2400" b="0" i="0" u="none" strike="noStrike" baseline="0" dirty="0">
                <a:latin typeface="Palatino Linotype" panose="02040502050505030304" pitchFamily="18" charset="0"/>
              </a:rPr>
              <a:t>:</a:t>
            </a:r>
          </a:p>
          <a:p>
            <a:pPr algn="l" rtl="0">
              <a:buNone/>
            </a:pPr>
            <a:endParaRPr lang="sr-Cyrl-RS" sz="2400" b="0" i="0" u="none" strike="noStrike" baseline="0" dirty="0">
              <a:latin typeface="Palatino Linotype" panose="02040502050505030304" pitchFamily="18" charset="0"/>
            </a:endParaRPr>
          </a:p>
          <a:p>
            <a:pPr algn="l" rtl="0">
              <a:buNone/>
            </a:pPr>
            <a:endParaRPr lang="sr-Cyrl-RS" sz="2400" b="0" i="0" u="none" strike="noStrike" baseline="0" dirty="0">
              <a:latin typeface="Palatino Linotype" panose="02040502050505030304" pitchFamily="18" charset="0"/>
            </a:endParaRPr>
          </a:p>
          <a:p>
            <a:pPr algn="l" rtl="0">
              <a:buNone/>
            </a:pPr>
            <a:endParaRPr lang="sr-Cyrl-RS" sz="2400" b="0" i="0" u="none" strike="noStrike" baseline="0" dirty="0">
              <a:latin typeface="Palatino Linotype" panose="02040502050505030304" pitchFamily="18" charset="0"/>
            </a:endParaRPr>
          </a:p>
          <a:p>
            <a:pPr algn="l" rtl="0">
              <a:buNone/>
            </a:pPr>
            <a:endParaRPr lang="sr-Cyrl-RS" sz="2400" dirty="0">
              <a:latin typeface="Palatino Linotype" panose="02040502050505030304" pitchFamily="18" charset="0"/>
            </a:endParaRPr>
          </a:p>
          <a:p>
            <a:pPr algn="l" rtl="0">
              <a:buNone/>
            </a:pPr>
            <a:endParaRPr lang="sr-Cyrl-RS" sz="2400" b="0" i="0" u="none" strike="noStrike" baseline="0" dirty="0">
              <a:latin typeface="Palatino Linotype" panose="02040502050505030304" pitchFamily="18" charset="0"/>
            </a:endParaRPr>
          </a:p>
          <a:p>
            <a:pPr algn="l" rtl="0">
              <a:buNone/>
            </a:pPr>
            <a:endParaRPr lang="sr-Cyrl-RS" sz="2400" dirty="0">
              <a:latin typeface="Palatino Linotype" panose="02040502050505030304" pitchFamily="18" charset="0"/>
            </a:endParaRPr>
          </a:p>
          <a:p>
            <a:pPr algn="l" rtl="0">
              <a:buNone/>
            </a:pPr>
            <a:endParaRPr lang="sr-Latn-RS" sz="2400" b="0" i="0" u="none" strike="noStrike" baseline="0" dirty="0">
              <a:latin typeface="Palatino Linotype" panose="02040502050505030304" pitchFamily="18" charset="0"/>
            </a:endParaRPr>
          </a:p>
          <a:p>
            <a:pPr marL="0" indent="0" algn="l" rtl="0">
              <a:buNone/>
            </a:pPr>
            <a:r>
              <a:rPr lang="ru-RU" sz="2000" b="1" i="1" u="none" strike="noStrike" baseline="0" dirty="0">
                <a:latin typeface="Palatino Linotype" panose="02040502050505030304" pitchFamily="18" charset="0"/>
              </a:rPr>
              <a:t>S. </a:t>
            </a:r>
            <a:r>
              <a:rPr lang="en-US" sz="2000" b="1" i="1" dirty="0">
                <a:latin typeface="Palatino Linotype" panose="02040502050505030304" pitchFamily="18" charset="0"/>
              </a:rPr>
              <a:t>d</a:t>
            </a:r>
            <a:r>
              <a:rPr lang="ru-RU" sz="2000" b="1" i="1" u="none" strike="noStrike" baseline="0" dirty="0">
                <a:latin typeface="Palatino Linotype" panose="02040502050505030304" pitchFamily="18" charset="0"/>
              </a:rPr>
              <a:t>ysenteriae</a:t>
            </a:r>
            <a:r>
              <a:rPr lang="en-US" sz="2000" b="1" i="1" u="none" strike="noStrike" baseline="0" dirty="0">
                <a:latin typeface="Palatino Linotype" panose="02040502050505030304" pitchFamily="18" charset="0"/>
              </a:rPr>
              <a:t> </a:t>
            </a:r>
            <a:r>
              <a:rPr lang="ru-RU" sz="2000" b="0" i="0" u="none" strike="noStrike" baseline="0" dirty="0">
                <a:latin typeface="Palatino Linotype" panose="02040502050505030304" pitchFamily="18" charset="0"/>
              </a:rPr>
              <a:t>(serogroup A) type 1</a:t>
            </a:r>
            <a:endParaRPr lang="ru-RU" sz="1800" b="0" i="0" u="none" strike="noStrike" baseline="0" dirty="0">
              <a:latin typeface="Palatino Linotype" panose="02040502050505030304" pitchFamily="18" charset="0"/>
            </a:endParaRPr>
          </a:p>
          <a:p>
            <a:pPr marL="0" indent="0" algn="l" rtl="0">
              <a:buNone/>
            </a:pPr>
            <a:endParaRPr lang="sr-Cyrl-RS" sz="2000" b="1" i="1" u="none" strike="noStrike" baseline="0" dirty="0">
              <a:latin typeface="Palatino Linotype" panose="02040502050505030304" pitchFamily="18" charset="0"/>
            </a:endParaRPr>
          </a:p>
          <a:p>
            <a:pPr marL="0" indent="0" algn="l" rtl="0">
              <a:buNone/>
            </a:pPr>
            <a:r>
              <a:rPr lang="en-US" sz="2000" b="1" i="1" u="none" strike="noStrike" baseline="0" dirty="0">
                <a:latin typeface="Palatino Linotype" panose="02040502050505030304" pitchFamily="18" charset="0"/>
              </a:rPr>
              <a:t>S. flexneri </a:t>
            </a:r>
            <a:r>
              <a:rPr lang="en-US" sz="2000" b="0" i="0" u="none" strike="noStrike" baseline="0" dirty="0">
                <a:latin typeface="Palatino Linotype" panose="02040502050505030304" pitchFamily="18" charset="0"/>
              </a:rPr>
              <a:t>(</a:t>
            </a:r>
            <a:r>
              <a:rPr lang="sr-Cyrl-RS" sz="2000" b="0" i="0" u="none" strike="noStrike" baseline="0" dirty="0">
                <a:latin typeface="Palatino Linotype" panose="02040502050505030304" pitchFamily="18" charset="0"/>
              </a:rPr>
              <a:t>group</a:t>
            </a:r>
            <a:r>
              <a:rPr lang="en-US" sz="2000" b="0" i="0" u="none" strike="noStrike" baseline="0" dirty="0">
                <a:latin typeface="Palatino Linotype" panose="02040502050505030304" pitchFamily="18" charset="0"/>
              </a:rPr>
              <a:t> </a:t>
            </a:r>
            <a:r>
              <a:rPr lang="sr-Latn-RS" sz="2000" b="0" i="0" u="none" strike="noStrike" baseline="0" dirty="0">
                <a:latin typeface="Palatino Linotype" panose="02040502050505030304" pitchFamily="18" charset="0"/>
              </a:rPr>
              <a:t>B</a:t>
            </a:r>
            <a:r>
              <a:rPr lang="sr-Cyrl-RS" sz="2000" b="0" i="0" u="none" strike="noStrike" baseline="0" dirty="0">
                <a:latin typeface="Palatino Linotype" panose="02040502050505030304" pitchFamily="18" charset="0"/>
              </a:rPr>
              <a:t>)</a:t>
            </a:r>
          </a:p>
          <a:p>
            <a:pPr marL="0" indent="0" algn="l" rtl="0">
              <a:buNone/>
            </a:pPr>
            <a:endParaRPr lang="sr-Cyrl-RS" sz="2000" b="1" i="1" u="none" strike="noStrike" baseline="0" dirty="0">
              <a:latin typeface="Palatino Linotype" panose="02040502050505030304" pitchFamily="18" charset="0"/>
            </a:endParaRPr>
          </a:p>
          <a:p>
            <a:pPr marL="0" indent="0" algn="l" rtl="0">
              <a:buNone/>
            </a:pPr>
            <a:r>
              <a:rPr lang="en-US" sz="2000" b="1" i="1" u="none" strike="noStrike" baseline="0" dirty="0">
                <a:latin typeface="Palatino Linotype" panose="02040502050505030304" pitchFamily="18" charset="0"/>
              </a:rPr>
              <a:t>S. boydii </a:t>
            </a:r>
            <a:r>
              <a:rPr lang="en-US" sz="2000" b="0" i="0" u="none" strike="noStrike" baseline="0" dirty="0">
                <a:latin typeface="Palatino Linotype" panose="02040502050505030304" pitchFamily="18" charset="0"/>
              </a:rPr>
              <a:t>(</a:t>
            </a:r>
            <a:r>
              <a:rPr lang="sr-Cyrl-RS" sz="2000" b="0" i="0" u="none" strike="noStrike" baseline="0" dirty="0">
                <a:latin typeface="Palatino Linotype" panose="02040502050505030304" pitchFamily="18" charset="0"/>
              </a:rPr>
              <a:t>group</a:t>
            </a:r>
            <a:r>
              <a:rPr lang="en-US" sz="2000" b="0" i="0" u="none" strike="noStrike" baseline="0" dirty="0">
                <a:latin typeface="Palatino Linotype" panose="02040502050505030304" pitchFamily="18" charset="0"/>
              </a:rPr>
              <a:t> </a:t>
            </a:r>
            <a:r>
              <a:rPr lang="sr-Latn-RS" sz="2000" dirty="0">
                <a:latin typeface="Palatino Linotype" panose="02040502050505030304" pitchFamily="18" charset="0"/>
              </a:rPr>
              <a:t>C</a:t>
            </a:r>
            <a:r>
              <a:rPr lang="sr-Cyrl-RS" sz="2000" b="0" i="0" u="none" strike="noStrike" baseline="0" dirty="0">
                <a:latin typeface="Palatino Linotype" panose="02040502050505030304" pitchFamily="18" charset="0"/>
              </a:rPr>
              <a:t>)</a:t>
            </a:r>
            <a:endParaRPr lang="sr-Cyrl-RS" sz="2000" b="1" i="0" u="none" strike="noStrike" baseline="0" dirty="0">
              <a:latin typeface="Palatino Linotype" panose="02040502050505030304" pitchFamily="18" charset="0"/>
            </a:endParaRPr>
          </a:p>
          <a:p>
            <a:pPr marL="0" indent="0" algn="l" rtl="0">
              <a:buNone/>
            </a:pPr>
            <a:endParaRPr lang="ru-RU" sz="2000" b="1" i="1" u="none" strike="noStrike" baseline="0" dirty="0">
              <a:latin typeface="Palatino Linotype" panose="02040502050505030304" pitchFamily="18" charset="0"/>
            </a:endParaRPr>
          </a:p>
          <a:p>
            <a:pPr marL="0" indent="0" algn="l" rtl="0">
              <a:buNone/>
            </a:pPr>
            <a:r>
              <a:rPr lang="ru-RU" sz="2000" b="1" i="1" u="none" strike="noStrike" baseline="0" dirty="0">
                <a:latin typeface="Palatino Linotype" panose="02040502050505030304" pitchFamily="18" charset="0"/>
              </a:rPr>
              <a:t>S. </a:t>
            </a:r>
            <a:r>
              <a:rPr lang="en-US" sz="2000" b="1" i="1" u="none" strike="noStrike" baseline="0" dirty="0">
                <a:latin typeface="Palatino Linotype" panose="02040502050505030304" pitchFamily="18" charset="0"/>
              </a:rPr>
              <a:t>S</a:t>
            </a:r>
            <a:r>
              <a:rPr lang="ru-RU" sz="2000" b="1" i="1" u="none" strike="noStrike" baseline="0" dirty="0">
                <a:latin typeface="Palatino Linotype" panose="02040502050505030304" pitchFamily="18" charset="0"/>
              </a:rPr>
              <a:t>onnei</a:t>
            </a:r>
            <a:r>
              <a:rPr lang="en-US" sz="2000" b="1" i="1" u="none" strike="noStrike" baseline="0" dirty="0">
                <a:latin typeface="Palatino Linotype" panose="02040502050505030304" pitchFamily="18" charset="0"/>
              </a:rPr>
              <a:t> </a:t>
            </a:r>
            <a:r>
              <a:rPr lang="ru-RU" sz="2000" b="0" i="0" u="none" strike="noStrike" baseline="0" dirty="0">
                <a:latin typeface="Palatino Linotype" panose="02040502050505030304" pitchFamily="18" charset="0"/>
              </a:rPr>
              <a:t>(group</a:t>
            </a:r>
            <a:r>
              <a:rPr lang="en-US" sz="2000" b="0" i="0" u="none" strike="noStrike" baseline="0" dirty="0">
                <a:latin typeface="Palatino Linotype" panose="02040502050505030304" pitchFamily="18" charset="0"/>
              </a:rPr>
              <a:t> </a:t>
            </a:r>
            <a:r>
              <a:rPr lang="sr-Latn-RS" sz="2000" b="0" i="0" u="none" strike="noStrike" baseline="0" dirty="0">
                <a:latin typeface="Palatino Linotype" panose="02040502050505030304" pitchFamily="18" charset="0"/>
              </a:rPr>
              <a:t>D</a:t>
            </a:r>
            <a:r>
              <a:rPr lang="ru-RU" sz="2000" b="0" i="0" u="none" strike="noStrike" baseline="0" dirty="0">
                <a:latin typeface="Palatino Linotype" panose="02040502050505030304" pitchFamily="18" charset="0"/>
              </a:rPr>
              <a:t>)</a:t>
            </a:r>
            <a:endParaRPr lang="ru-RU" sz="1800" b="0" i="0" u="none" strike="noStrike" baseline="0" dirty="0">
              <a:latin typeface="Palatino Linotype" panose="02040502050505030304" pitchFamily="18" charset="0"/>
            </a:endParaRPr>
          </a:p>
        </p:txBody>
      </p:sp>
      <p:sp>
        <p:nvSpPr>
          <p:cNvPr id="12" name="Rectangle 11"/>
          <p:cNvSpPr/>
          <p:nvPr/>
        </p:nvSpPr>
        <p:spPr>
          <a:xfrm>
            <a:off x="4788614" y="4012442"/>
            <a:ext cx="4572874" cy="705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sr-Cyrl-RS" dirty="0">
                <a:solidFill>
                  <a:schemeClr val="tx1"/>
                </a:solidFill>
                <a:latin typeface="Palatino Linotype" panose="02040502050505030304" pitchFamily="18" charset="0"/>
              </a:rPr>
              <a:t>the most severe form of bacillary</a:t>
            </a:r>
            <a:r>
              <a:rPr lang="en-US" dirty="0">
                <a:solidFill>
                  <a:schemeClr val="tx1"/>
                </a:solidFill>
                <a:latin typeface="Palatino Linotype" panose="02040502050505030304" pitchFamily="18" charset="0"/>
              </a:rPr>
              <a:t> </a:t>
            </a:r>
            <a:r>
              <a:rPr lang="ru-RU" dirty="0">
                <a:solidFill>
                  <a:schemeClr val="tx1"/>
                </a:solidFill>
                <a:latin typeface="Palatino Linotype" panose="02040502050505030304" pitchFamily="18" charset="0"/>
              </a:rPr>
              <a:t>dysentery</a:t>
            </a:r>
            <a:endParaRPr lang="en-US" b="1" dirty="0">
              <a:solidFill>
                <a:schemeClr val="tx1"/>
              </a:solidFill>
            </a:endParaRPr>
          </a:p>
        </p:txBody>
      </p:sp>
      <p:cxnSp>
        <p:nvCxnSpPr>
          <p:cNvPr id="15" name="Straight Connector 14"/>
          <p:cNvCxnSpPr/>
          <p:nvPr/>
        </p:nvCxnSpPr>
        <p:spPr>
          <a:xfrm>
            <a:off x="4447420" y="4380930"/>
            <a:ext cx="341194"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831308" y="6230689"/>
            <a:ext cx="4325464" cy="5072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n-US" dirty="0">
                <a:solidFill>
                  <a:schemeClr val="tx1"/>
                </a:solidFill>
                <a:latin typeface="Palatino Linotype" panose="02040502050505030304" pitchFamily="18" charset="0"/>
              </a:rPr>
              <a:t>secretory</a:t>
            </a:r>
            <a:r>
              <a:rPr lang="ru-RU" dirty="0">
                <a:solidFill>
                  <a:schemeClr val="tx1"/>
                </a:solidFill>
                <a:latin typeface="Palatino Linotype" panose="02040502050505030304" pitchFamily="18" charset="0"/>
              </a:rPr>
              <a:t> diarrhea in developed countries</a:t>
            </a:r>
          </a:p>
        </p:txBody>
      </p:sp>
      <p:cxnSp>
        <p:nvCxnSpPr>
          <p:cNvPr id="19" name="Straight Connector 18"/>
          <p:cNvCxnSpPr/>
          <p:nvPr/>
        </p:nvCxnSpPr>
        <p:spPr>
          <a:xfrm>
            <a:off x="4447420" y="6484310"/>
            <a:ext cx="341194"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4858603" y="4860876"/>
            <a:ext cx="4502885" cy="5072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n-US" dirty="0">
                <a:solidFill>
                  <a:schemeClr val="tx1"/>
                </a:solidFill>
                <a:latin typeface="Palatino Linotype" panose="02040502050505030304" pitchFamily="18" charset="0"/>
              </a:rPr>
              <a:t>b</a:t>
            </a:r>
            <a:r>
              <a:rPr lang="ru-RU" dirty="0">
                <a:solidFill>
                  <a:schemeClr val="tx1"/>
                </a:solidFill>
                <a:latin typeface="Palatino Linotype" panose="02040502050505030304" pitchFamily="18" charset="0"/>
              </a:rPr>
              <a:t>acillary dysentery (most commonly isolated in developing countries)</a:t>
            </a:r>
          </a:p>
        </p:txBody>
      </p:sp>
      <p:cxnSp>
        <p:nvCxnSpPr>
          <p:cNvPr id="21" name="Straight Connector 20"/>
          <p:cNvCxnSpPr/>
          <p:nvPr/>
        </p:nvCxnSpPr>
        <p:spPr>
          <a:xfrm>
            <a:off x="4447420" y="5030174"/>
            <a:ext cx="341194"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56322" name="Picture 2" descr="MORPHOLOGY AND           STAINING:•   Short rods•   - Non-    encapsulated•   - Non-motile•   - Non-spore    former•   - G..."/>
          <p:cNvPicPr>
            <a:picLocks noChangeAspect="1" noChangeArrowheads="1"/>
          </p:cNvPicPr>
          <p:nvPr/>
        </p:nvPicPr>
        <p:blipFill>
          <a:blip r:embed="rId2" cstate="print"/>
          <a:srcRect l="50666" t="29366" r="9583" b="10808"/>
          <a:stretch>
            <a:fillRect/>
          </a:stretch>
        </p:blipFill>
        <p:spPr bwMode="auto">
          <a:xfrm>
            <a:off x="532262" y="1469570"/>
            <a:ext cx="2415654" cy="2385921"/>
          </a:xfrm>
          <a:prstGeom prst="rect">
            <a:avLst/>
          </a:prstGeom>
          <a:noFill/>
        </p:spPr>
      </p:pic>
      <p:pic>
        <p:nvPicPr>
          <p:cNvPr id="10" name="Picture 4" descr=" Las shigellas son enterobacterias inmóviles  grammnegativos, no forman esporas, son anaerobios  facultativos y tienen fo..."/>
          <p:cNvPicPr>
            <a:picLocks noChangeAspect="1" noChangeArrowheads="1"/>
          </p:cNvPicPr>
          <p:nvPr/>
        </p:nvPicPr>
        <p:blipFill>
          <a:blip r:embed="rId3" cstate="print"/>
          <a:srcRect l="55227" t="33723" r="6000" b="3033"/>
          <a:stretch>
            <a:fillRect/>
          </a:stretch>
        </p:blipFill>
        <p:spPr bwMode="auto">
          <a:xfrm>
            <a:off x="3091076" y="1469570"/>
            <a:ext cx="2414374" cy="2385922"/>
          </a:xfrm>
          <a:prstGeom prst="rect">
            <a:avLst/>
          </a:prstGeom>
          <a:noFill/>
        </p:spPr>
      </p:pic>
    </p:spTree>
    <p:extLst>
      <p:ext uri="{BB962C8B-B14F-4D97-AF65-F5344CB8AC3E}">
        <p14:creationId xmlns:p14="http://schemas.microsoft.com/office/powerpoint/2010/main" val="3208199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753"/>
            <a:ext cx="9361488" cy="614149"/>
          </a:xfrm>
          <a:solidFill>
            <a:schemeClr val="bg1"/>
          </a:solidFill>
        </p:spPr>
        <p:txBody>
          <a:bodyPr>
            <a:normAutofit/>
          </a:bodyPr>
          <a:lstStyle/>
          <a:p>
            <a:pPr algn="ctr" rtl="0"/>
            <a:r>
              <a:rPr lang="ru-RU" sz="2800" b="1" i="0" u="none" strike="noStrike" baseline="0" dirty="0">
                <a:latin typeface="Palatino Linotype" panose="02040502050505030304" pitchFamily="18" charset="0"/>
              </a:rPr>
              <a:t>Epidemiology</a:t>
            </a:r>
            <a:endParaRPr lang="en-US" sz="2800" dirty="0"/>
          </a:p>
        </p:txBody>
      </p:sp>
      <p:sp>
        <p:nvSpPr>
          <p:cNvPr id="3" name="Content Placeholder 2"/>
          <p:cNvSpPr>
            <a:spLocks noGrp="1"/>
          </p:cNvSpPr>
          <p:nvPr>
            <p:ph idx="1"/>
          </p:nvPr>
        </p:nvSpPr>
        <p:spPr>
          <a:xfrm>
            <a:off x="4523014" y="1250012"/>
            <a:ext cx="4716236" cy="5120160"/>
          </a:xfrm>
        </p:spPr>
        <p:txBody>
          <a:bodyPr>
            <a:normAutofit fontScale="92500" lnSpcReduction="20000"/>
          </a:bodyPr>
          <a:lstStyle/>
          <a:p>
            <a:pPr algn="l" rtl="0">
              <a:buNone/>
            </a:pPr>
            <a:endParaRPr lang="en-US" sz="1600" b="0" i="0" u="none" strike="noStrike" baseline="0" dirty="0">
              <a:latin typeface="Palatino Linotype" panose="02040502050505030304" pitchFamily="18" charset="0"/>
            </a:endParaRPr>
          </a:p>
          <a:p>
            <a:r>
              <a:rPr lang="ru-RU" sz="2400" b="0" i="0" u="none" strike="noStrike" baseline="0" dirty="0">
                <a:latin typeface="Palatino Linotype" panose="02040502050505030304" pitchFamily="18" charset="0"/>
              </a:rPr>
              <a:t>Shigella is</a:t>
            </a:r>
            <a:r>
              <a:rPr lang="en-US" sz="2400" b="0" i="0" u="none" strike="noStrike" baseline="0" dirty="0">
                <a:latin typeface="Palatino Linotype" panose="02040502050505030304" pitchFamily="18" charset="0"/>
              </a:rPr>
              <a:t> </a:t>
            </a:r>
            <a:r>
              <a:rPr lang="ru-RU" sz="2400" b="1" i="0" u="none" strike="noStrike" baseline="0" dirty="0">
                <a:solidFill>
                  <a:schemeClr val="accent6">
                    <a:lumMod val="75000"/>
                  </a:schemeClr>
                </a:solidFill>
                <a:latin typeface="Palatino Linotype" panose="02040502050505030304" pitchFamily="18" charset="0"/>
              </a:rPr>
              <a:t>strictly pathogenic to humans</a:t>
            </a:r>
            <a:r>
              <a:rPr lang="en-US" sz="2400" b="1" i="0" u="none" strike="noStrike" baseline="0" dirty="0">
                <a:solidFill>
                  <a:schemeClr val="accent6">
                    <a:lumMod val="75000"/>
                  </a:schemeClr>
                </a:solidFill>
                <a:latin typeface="Palatino Linotype" panose="02040502050505030304" pitchFamily="18" charset="0"/>
              </a:rPr>
              <a:t>.</a:t>
            </a:r>
          </a:p>
          <a:p>
            <a:endParaRPr lang="ru-RU" sz="2400" b="0" i="0" u="none" strike="noStrike" baseline="0" dirty="0">
              <a:latin typeface="Palatino Linotype" panose="02040502050505030304" pitchFamily="18" charset="0"/>
            </a:endParaRPr>
          </a:p>
          <a:p>
            <a:r>
              <a:rPr lang="ru-RU" sz="2400" b="0" i="0" u="none" strike="noStrike" baseline="0" dirty="0">
                <a:latin typeface="Palatino Linotype" panose="02040502050505030304" pitchFamily="18" charset="0"/>
              </a:rPr>
              <a:t>They are transmitted most often</a:t>
            </a:r>
            <a:r>
              <a:rPr lang="en-US" sz="2400" b="0" i="0" u="none" strike="noStrike" baseline="0" dirty="0">
                <a:latin typeface="Palatino Linotype" panose="02040502050505030304" pitchFamily="18" charset="0"/>
              </a:rPr>
              <a:t> </a:t>
            </a:r>
            <a:r>
              <a:rPr lang="ru-RU" sz="2400" b="1" i="0" u="none" strike="noStrike" baseline="0" dirty="0">
                <a:solidFill>
                  <a:schemeClr val="accent6">
                    <a:lumMod val="75000"/>
                  </a:schemeClr>
                </a:solidFill>
                <a:latin typeface="Palatino Linotype" panose="02040502050505030304" pitchFamily="18" charset="0"/>
              </a:rPr>
              <a:t>by direct contact</a:t>
            </a:r>
            <a:r>
              <a:rPr lang="en-US" sz="2400" b="1" i="0" u="none" strike="noStrike" baseline="0" dirty="0">
                <a:solidFill>
                  <a:schemeClr val="accent6">
                    <a:lumMod val="75000"/>
                  </a:schemeClr>
                </a:solidFill>
                <a:latin typeface="Palatino Linotype" panose="02040502050505030304" pitchFamily="18" charset="0"/>
              </a:rPr>
              <a:t> </a:t>
            </a:r>
            <a:r>
              <a:rPr lang="ru-RU" sz="2400" b="0" i="0" u="none" strike="noStrike" baseline="0" dirty="0">
                <a:latin typeface="Palatino Linotype" panose="02040502050505030304" pitchFamily="18" charset="0"/>
              </a:rPr>
              <a:t>(also transmitted through food and water contaminated with feces)</a:t>
            </a:r>
            <a:r>
              <a:rPr lang="en-US" sz="2400" b="0" i="0" u="none" strike="noStrike" baseline="0" dirty="0">
                <a:latin typeface="Palatino Linotype" panose="02040502050505030304" pitchFamily="18" charset="0"/>
              </a:rPr>
              <a:t>.</a:t>
            </a:r>
          </a:p>
          <a:p>
            <a:pPr marL="0" indent="0">
              <a:buNone/>
            </a:pPr>
            <a:endParaRPr lang="ru-RU" sz="2400" b="0" i="0" u="none" strike="noStrike" baseline="0" dirty="0">
              <a:latin typeface="Palatino Linotype" panose="02040502050505030304" pitchFamily="18" charset="0"/>
            </a:endParaRPr>
          </a:p>
          <a:p>
            <a:r>
              <a:rPr lang="ru-RU" sz="2400" b="1" i="0" u="none" strike="noStrike" baseline="0" dirty="0">
                <a:solidFill>
                  <a:schemeClr val="accent6">
                    <a:lumMod val="75000"/>
                  </a:schemeClr>
                </a:solidFill>
                <a:latin typeface="Palatino Linotype" panose="02040502050505030304" pitchFamily="18" charset="0"/>
              </a:rPr>
              <a:t>The infectious dose is</a:t>
            </a:r>
            <a:r>
              <a:rPr lang="en-US" sz="2400" b="1" i="0" u="none" strike="noStrike" baseline="0" dirty="0">
                <a:solidFill>
                  <a:schemeClr val="accent6">
                    <a:lumMod val="75000"/>
                  </a:schemeClr>
                </a:solidFill>
                <a:latin typeface="Palatino Linotype" panose="02040502050505030304" pitchFamily="18" charset="0"/>
              </a:rPr>
              <a:t> </a:t>
            </a:r>
            <a:r>
              <a:rPr lang="ru-RU" sz="2400" b="1" i="0" u="sng" strike="noStrike" baseline="0" dirty="0">
                <a:solidFill>
                  <a:schemeClr val="accent6">
                    <a:lumMod val="75000"/>
                  </a:schemeClr>
                </a:solidFill>
                <a:latin typeface="Palatino Linotype" panose="02040502050505030304" pitchFamily="18" charset="0"/>
              </a:rPr>
              <a:t>small</a:t>
            </a:r>
            <a:r>
              <a:rPr lang="ru-RU" sz="2400" b="0" i="0" u="none" strike="noStrike" baseline="0" dirty="0">
                <a:latin typeface="Palatino Linotype" panose="02040502050505030304" pitchFamily="18" charset="0"/>
              </a:rPr>
              <a:t>:</a:t>
            </a:r>
            <a:r>
              <a:rPr lang="en-US" sz="2400" b="0" i="0" u="none" strike="noStrike" baseline="0" dirty="0">
                <a:latin typeface="Palatino Linotype" panose="02040502050505030304" pitchFamily="18" charset="0"/>
              </a:rPr>
              <a:t> </a:t>
            </a:r>
            <a:r>
              <a:rPr lang="ru-RU" sz="2400" i="0" u="none" strike="noStrike" baseline="0" dirty="0">
                <a:latin typeface="Palatino Linotype" panose="02040502050505030304" pitchFamily="18" charset="0"/>
              </a:rPr>
              <a:t>several hundred to several thousand </a:t>
            </a:r>
            <a:r>
              <a:rPr lang="en-US" sz="2400" i="0" u="none" strike="noStrike" baseline="0" dirty="0">
                <a:latin typeface="Palatino Linotype" panose="02040502050505030304" pitchFamily="18" charset="0"/>
              </a:rPr>
              <a:t>of </a:t>
            </a:r>
            <a:r>
              <a:rPr lang="ru-RU" sz="2400" i="0" u="none" strike="noStrike" baseline="0" dirty="0">
                <a:latin typeface="Palatino Linotype" panose="02040502050505030304" pitchFamily="18" charset="0"/>
              </a:rPr>
              <a:t>bacteria</a:t>
            </a:r>
            <a:r>
              <a:rPr lang="en-US" sz="2400" i="0" u="none" strike="noStrike" baseline="0" dirty="0">
                <a:latin typeface="Palatino Linotype" panose="02040502050505030304" pitchFamily="18" charset="0"/>
              </a:rPr>
              <a:t> </a:t>
            </a:r>
            <a:r>
              <a:rPr lang="ru-RU" sz="2400" b="0" i="0" u="none" strike="noStrike" baseline="0" dirty="0">
                <a:latin typeface="Palatino Linotype" panose="02040502050505030304" pitchFamily="18" charset="0"/>
              </a:rPr>
              <a:t>allow the infection to spread easily from one person to another –</a:t>
            </a:r>
            <a:r>
              <a:rPr lang="en-US" sz="2400" b="0" i="0" u="none" strike="noStrike" baseline="0" dirty="0">
                <a:latin typeface="Palatino Linotype" panose="02040502050505030304" pitchFamily="18" charset="0"/>
              </a:rPr>
              <a:t> </a:t>
            </a:r>
            <a:r>
              <a:rPr lang="ru-RU" sz="2400" b="1" i="0" u="none" strike="noStrike" baseline="0" dirty="0">
                <a:solidFill>
                  <a:schemeClr val="accent6">
                    <a:lumMod val="75000"/>
                  </a:schemeClr>
                </a:solidFill>
                <a:latin typeface="Palatino Linotype" panose="02040502050505030304" pitchFamily="18" charset="0"/>
              </a:rPr>
              <a:t>resistance to </a:t>
            </a:r>
            <a:r>
              <a:rPr lang="en-US" sz="2400" b="1" i="0" u="none" strike="noStrike" baseline="0" dirty="0">
                <a:solidFill>
                  <a:schemeClr val="accent6">
                    <a:lumMod val="75000"/>
                  </a:schemeClr>
                </a:solidFill>
                <a:latin typeface="Palatino Linotype" panose="02040502050505030304" pitchFamily="18" charset="0"/>
              </a:rPr>
              <a:t>gastric</a:t>
            </a:r>
            <a:r>
              <a:rPr lang="ru-RU" sz="2400" b="1" i="0" u="none" strike="noStrike" baseline="0" dirty="0">
                <a:solidFill>
                  <a:schemeClr val="accent6">
                    <a:lumMod val="75000"/>
                  </a:schemeClr>
                </a:solidFill>
                <a:latin typeface="Palatino Linotype" panose="02040502050505030304" pitchFamily="18" charset="0"/>
              </a:rPr>
              <a:t> acid</a:t>
            </a:r>
            <a:r>
              <a:rPr lang="en-US" sz="2400" b="1" i="0" u="none" strike="noStrike" baseline="0" dirty="0">
                <a:solidFill>
                  <a:schemeClr val="accent6">
                    <a:lumMod val="75000"/>
                  </a:schemeClr>
                </a:solidFill>
                <a:latin typeface="Palatino Linotype" panose="02040502050505030304" pitchFamily="18" charset="0"/>
              </a:rPr>
              <a:t> </a:t>
            </a:r>
            <a:r>
              <a:rPr lang="ru-RU" sz="2400" b="0" i="0" u="none" strike="noStrike" baseline="0" dirty="0">
                <a:latin typeface="Palatino Linotype" panose="02040502050505030304" pitchFamily="18" charset="0"/>
              </a:rPr>
              <a:t>thanks to the complex control of gene expression</a:t>
            </a:r>
            <a:r>
              <a:rPr lang="en-US" sz="2400" b="0" i="0" u="none" strike="noStrike" baseline="0" dirty="0">
                <a:latin typeface="Palatino Linotype" panose="02040502050505030304" pitchFamily="18" charset="0"/>
              </a:rPr>
              <a:t>.</a:t>
            </a:r>
            <a:endParaRPr lang="ru-RU" sz="2400" b="0" i="0" u="none" strike="noStrike" baseline="0" dirty="0">
              <a:latin typeface="Palatino Linotype" panose="02040502050505030304" pitchFamily="18" charset="0"/>
            </a:endParaRPr>
          </a:p>
        </p:txBody>
      </p:sp>
      <p:pic>
        <p:nvPicPr>
          <p:cNvPr id="4" name="Picture 3"/>
          <p:cNvPicPr>
            <a:picLocks noChangeAspect="1"/>
          </p:cNvPicPr>
          <p:nvPr/>
        </p:nvPicPr>
        <p:blipFill>
          <a:blip r:embed="rId2" cstate="print"/>
          <a:stretch>
            <a:fillRect/>
          </a:stretch>
        </p:blipFill>
        <p:spPr>
          <a:xfrm>
            <a:off x="70757" y="1050879"/>
            <a:ext cx="4523014" cy="5518426"/>
          </a:xfrm>
          <a:prstGeom prst="rect">
            <a:avLst/>
          </a:prstGeom>
        </p:spPr>
      </p:pic>
    </p:spTree>
    <p:extLst>
      <p:ext uri="{BB962C8B-B14F-4D97-AF65-F5344CB8AC3E}">
        <p14:creationId xmlns:p14="http://schemas.microsoft.com/office/powerpoint/2010/main" val="950223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Резултат слика за shigella dysenteriae pathogenesis"/>
          <p:cNvPicPr>
            <a:picLocks noChangeAspect="1" noChangeArrowheads="1"/>
          </p:cNvPicPr>
          <p:nvPr/>
        </p:nvPicPr>
        <p:blipFill>
          <a:blip r:embed="rId2" cstate="print">
            <a:lum contrast="10000"/>
          </a:blip>
          <a:srcRect t="4908" b="6028"/>
          <a:stretch>
            <a:fillRect/>
          </a:stretch>
        </p:blipFill>
        <p:spPr bwMode="auto">
          <a:xfrm>
            <a:off x="62366" y="750912"/>
            <a:ext cx="4890633" cy="3761218"/>
          </a:xfrm>
          <a:prstGeom prst="rect">
            <a:avLst/>
          </a:prstGeom>
          <a:noFill/>
        </p:spPr>
      </p:pic>
      <p:sp>
        <p:nvSpPr>
          <p:cNvPr id="3" name="Rectangle 2"/>
          <p:cNvSpPr/>
          <p:nvPr/>
        </p:nvSpPr>
        <p:spPr>
          <a:xfrm>
            <a:off x="4574721" y="923612"/>
            <a:ext cx="4724400" cy="3508653"/>
          </a:xfrm>
          <a:prstGeom prst="rect">
            <a:avLst/>
          </a:prstGeom>
        </p:spPr>
        <p:txBody>
          <a:bodyPr wrap="square">
            <a:spAutoFit/>
          </a:bodyPr>
          <a:lstStyle/>
          <a:p>
            <a:pPr marL="450850" indent="-450850" algn="r" rtl="0"/>
            <a:r>
              <a:rPr lang="sr-Cyrl-RS" dirty="0">
                <a:latin typeface="Palatino Linotype" panose="02040502050505030304" pitchFamily="18" charset="0"/>
              </a:rPr>
              <a:t>They enter the lymphatic follicles of the intestinal mucosa</a:t>
            </a:r>
            <a:r>
              <a:rPr lang="en-US" dirty="0">
                <a:latin typeface="Palatino Linotype" panose="02040502050505030304" pitchFamily="18" charset="0"/>
              </a:rPr>
              <a:t> </a:t>
            </a:r>
            <a:r>
              <a:rPr lang="sr-Cyrl-RS" b="1" dirty="0">
                <a:latin typeface="Palatino Linotype" panose="02040502050505030304" pitchFamily="18" charset="0"/>
              </a:rPr>
              <a:t>via specialized M cells</a:t>
            </a:r>
            <a:r>
              <a:rPr lang="en-US" b="1" dirty="0">
                <a:latin typeface="Palatino Linotype" panose="02040502050505030304" pitchFamily="18" charset="0"/>
              </a:rPr>
              <a:t> </a:t>
            </a:r>
            <a:r>
              <a:rPr lang="sr-Cyrl-RS" dirty="0">
                <a:latin typeface="Palatino Linotype" panose="02040502050505030304" pitchFamily="18" charset="0"/>
              </a:rPr>
              <a:t>(important</a:t>
            </a:r>
            <a:r>
              <a:rPr lang="en-US" dirty="0">
                <a:latin typeface="Palatino Linotype" panose="02040502050505030304" pitchFamily="18" charset="0"/>
              </a:rPr>
              <a:t> </a:t>
            </a:r>
            <a:r>
              <a:rPr lang="en-US" b="1" i="1" dirty="0">
                <a:latin typeface="Palatino Linotype" panose="02040502050505030304" pitchFamily="18" charset="0"/>
              </a:rPr>
              <a:t>I</a:t>
            </a:r>
            <a:r>
              <a:rPr lang="sr-Cyrl-RS" b="1" i="1" dirty="0">
                <a:latin typeface="Palatino Linotype" panose="02040502050505030304" pitchFamily="18" charset="0"/>
              </a:rPr>
              <a:t>ра </a:t>
            </a:r>
            <a:r>
              <a:rPr lang="sr-Cyrl-RS" b="1" dirty="0">
                <a:latin typeface="Palatino Linotype" panose="02040502050505030304" pitchFamily="18" charset="0"/>
              </a:rPr>
              <a:t>proteins)</a:t>
            </a:r>
            <a:r>
              <a:rPr lang="en-US" b="1" dirty="0">
                <a:latin typeface="Palatino Linotype" panose="02040502050505030304" pitchFamily="18" charset="0"/>
              </a:rPr>
              <a:t> </a:t>
            </a:r>
            <a:r>
              <a:rPr lang="sr-Cyrl-RS" dirty="0">
                <a:latin typeface="Palatino Linotype" panose="02040502050505030304" pitchFamily="18" charset="0"/>
              </a:rPr>
              <a:t>or alter proteins responsible for intercellular connections</a:t>
            </a:r>
            <a:r>
              <a:rPr lang="sr-Latn-RS" dirty="0">
                <a:latin typeface="Palatino Linotype" panose="02040502050505030304" pitchFamily="18" charset="0"/>
              </a:rPr>
              <a:t>...</a:t>
            </a:r>
            <a:r>
              <a:rPr lang="sr-Cyrl-RS" dirty="0">
                <a:latin typeface="Palatino Linotype" panose="02040502050505030304" pitchFamily="18" charset="0"/>
              </a:rPr>
              <a:t>  </a:t>
            </a:r>
          </a:p>
          <a:p>
            <a:pPr indent="450850" algn="r" rtl="0"/>
            <a:endParaRPr lang="sr-Cyrl-RS" sz="800" dirty="0">
              <a:latin typeface="Palatino Linotype" panose="02040502050505030304" pitchFamily="18" charset="0"/>
            </a:endParaRPr>
          </a:p>
          <a:p>
            <a:pPr indent="450850" algn="r" rtl="0"/>
            <a:r>
              <a:rPr lang="sr-Latn-RS" dirty="0">
                <a:latin typeface="Palatino Linotype" panose="02040502050505030304" pitchFamily="18" charset="0"/>
              </a:rPr>
              <a:t>...</a:t>
            </a:r>
            <a:r>
              <a:rPr lang="sr-Cyrl-RS" dirty="0">
                <a:latin typeface="Palatino Linotype" panose="02040502050505030304" pitchFamily="18" charset="0"/>
              </a:rPr>
              <a:t>They quickly reach the lamina propria, where they</a:t>
            </a:r>
            <a:r>
              <a:rPr lang="en-US" dirty="0">
                <a:latin typeface="Palatino Linotype" panose="02040502050505030304" pitchFamily="18" charset="0"/>
              </a:rPr>
              <a:t> are </a:t>
            </a:r>
            <a:r>
              <a:rPr lang="sr-Cyrl-RS" b="1" dirty="0">
                <a:latin typeface="Palatino Linotype" panose="02040502050505030304" pitchFamily="18" charset="0"/>
              </a:rPr>
              <a:t>phagocytized by macrophages</a:t>
            </a:r>
            <a:r>
              <a:rPr lang="sr-Latn-RS" b="1" dirty="0">
                <a:latin typeface="Palatino Linotype" panose="02040502050505030304" pitchFamily="18" charset="0"/>
              </a:rPr>
              <a:t>...</a:t>
            </a:r>
            <a:r>
              <a:rPr lang="sr-Cyrl-RS" dirty="0">
                <a:latin typeface="Palatino Linotype" panose="02040502050505030304" pitchFamily="18" charset="0"/>
              </a:rPr>
              <a:t> </a:t>
            </a:r>
          </a:p>
          <a:p>
            <a:pPr indent="450850" algn="r" rtl="0"/>
            <a:endParaRPr lang="sr-Cyrl-RS" sz="800" dirty="0">
              <a:latin typeface="Palatino Linotype" panose="02040502050505030304" pitchFamily="18" charset="0"/>
            </a:endParaRPr>
          </a:p>
          <a:p>
            <a:pPr marL="450850" indent="-450850" algn="r" rtl="0"/>
            <a:endParaRPr lang="sr-Latn-RS" sz="800" dirty="0">
              <a:latin typeface="Palatino Linotype" panose="02040502050505030304" pitchFamily="18" charset="0"/>
            </a:endParaRPr>
          </a:p>
          <a:p>
            <a:pPr marL="450850" indent="-450850" algn="r" rtl="0"/>
            <a:r>
              <a:rPr lang="sr-Latn-RS" dirty="0">
                <a:solidFill>
                  <a:srgbClr val="FF0000"/>
                </a:solidFill>
                <a:latin typeface="Palatino Linotype" panose="02040502050505030304" pitchFamily="18" charset="0"/>
              </a:rPr>
              <a:t>...</a:t>
            </a:r>
            <a:r>
              <a:rPr lang="sr-Cyrl-RS" b="1" dirty="0">
                <a:solidFill>
                  <a:srgbClr val="FF0000"/>
                </a:solidFill>
                <a:latin typeface="Palatino Linotype" panose="02040502050505030304" pitchFamily="18" charset="0"/>
              </a:rPr>
              <a:t>Macrophages produce</a:t>
            </a:r>
            <a:r>
              <a:rPr lang="en-US" b="1" dirty="0">
                <a:solidFill>
                  <a:srgbClr val="FF0000"/>
                </a:solidFill>
                <a:latin typeface="Palatino Linotype" panose="02040502050505030304" pitchFamily="18" charset="0"/>
              </a:rPr>
              <a:t> IL-1 </a:t>
            </a:r>
            <a:r>
              <a:rPr lang="sr-Cyrl-RS" b="1" dirty="0">
                <a:solidFill>
                  <a:srgbClr val="FF0000"/>
                </a:solidFill>
                <a:latin typeface="Palatino Linotype" panose="02040502050505030304" pitchFamily="18" charset="0"/>
              </a:rPr>
              <a:t>and</a:t>
            </a:r>
            <a:r>
              <a:rPr lang="en-US" b="1" dirty="0">
                <a:solidFill>
                  <a:srgbClr val="FF0000"/>
                </a:solidFill>
                <a:latin typeface="Palatino Linotype" panose="02040502050505030304" pitchFamily="18" charset="0"/>
              </a:rPr>
              <a:t> IL-8 </a:t>
            </a:r>
            <a:r>
              <a:rPr lang="sr-Cyrl-RS" b="1" dirty="0">
                <a:solidFill>
                  <a:srgbClr val="FF0000"/>
                </a:solidFill>
                <a:latin typeface="Palatino Linotype" panose="02040502050505030304" pitchFamily="18" charset="0"/>
              </a:rPr>
              <a:t>which cause</a:t>
            </a:r>
            <a:r>
              <a:rPr lang="en-US" b="1" dirty="0">
                <a:solidFill>
                  <a:srgbClr val="FF0000"/>
                </a:solidFill>
                <a:latin typeface="Palatino Linotype" panose="02040502050505030304" pitchFamily="18" charset="0"/>
              </a:rPr>
              <a:t> </a:t>
            </a:r>
            <a:r>
              <a:rPr lang="sr-Cyrl-RS" b="1" u="sng" dirty="0">
                <a:solidFill>
                  <a:srgbClr val="FF0000"/>
                </a:solidFill>
                <a:latin typeface="Palatino Linotype" panose="02040502050505030304" pitchFamily="18" charset="0"/>
              </a:rPr>
              <a:t>severe inflammation</a:t>
            </a:r>
            <a:r>
              <a:rPr lang="en-US" b="1" u="sng" dirty="0">
                <a:solidFill>
                  <a:srgbClr val="FF0000"/>
                </a:solidFill>
                <a:latin typeface="Palatino Linotype" panose="02040502050505030304" pitchFamily="18" charset="0"/>
              </a:rPr>
              <a:t> </a:t>
            </a:r>
            <a:r>
              <a:rPr lang="sr-Cyrl-RS" b="1" dirty="0">
                <a:solidFill>
                  <a:srgbClr val="FF0000"/>
                </a:solidFill>
                <a:latin typeface="Palatino Linotype" panose="02040502050505030304" pitchFamily="18" charset="0"/>
              </a:rPr>
              <a:t>and</a:t>
            </a:r>
            <a:r>
              <a:rPr lang="en-US" b="1" dirty="0">
                <a:solidFill>
                  <a:srgbClr val="FF0000"/>
                </a:solidFill>
                <a:latin typeface="Palatino Linotype" panose="02040502050505030304" pitchFamily="18" charset="0"/>
              </a:rPr>
              <a:t> </a:t>
            </a:r>
            <a:r>
              <a:rPr lang="sr-Cyrl-RS" b="1" u="sng" dirty="0">
                <a:solidFill>
                  <a:srgbClr val="FF0000"/>
                </a:solidFill>
                <a:latin typeface="Palatino Linotype" panose="02040502050505030304" pitchFamily="18" charset="0"/>
              </a:rPr>
              <a:t>neutrophil recruitment</a:t>
            </a:r>
            <a:r>
              <a:rPr lang="en-US" b="1" u="sng" dirty="0">
                <a:solidFill>
                  <a:srgbClr val="FF0000"/>
                </a:solidFill>
                <a:latin typeface="Palatino Linotype" panose="02040502050505030304" pitchFamily="18" charset="0"/>
              </a:rPr>
              <a:t>…</a:t>
            </a:r>
            <a:endParaRPr lang="sr-Cyrl-RS" b="1" u="sng" dirty="0">
              <a:solidFill>
                <a:srgbClr val="FF0000"/>
              </a:solidFill>
              <a:latin typeface="Palatino Linotype" panose="02040502050505030304" pitchFamily="18" charset="0"/>
            </a:endParaRPr>
          </a:p>
        </p:txBody>
      </p:sp>
      <p:sp>
        <p:nvSpPr>
          <p:cNvPr id="4" name="TextBox 3"/>
          <p:cNvSpPr txBox="1"/>
          <p:nvPr/>
        </p:nvSpPr>
        <p:spPr>
          <a:xfrm>
            <a:off x="775647" y="81643"/>
            <a:ext cx="7929349" cy="584775"/>
          </a:xfrm>
          <a:prstGeom prst="rect">
            <a:avLst/>
          </a:prstGeom>
          <a:noFill/>
        </p:spPr>
        <p:txBody>
          <a:bodyPr wrap="square" rtlCol="0">
            <a:spAutoFit/>
          </a:bodyPr>
          <a:lstStyle/>
          <a:p>
            <a:pPr algn="ctr" rtl="0"/>
            <a:r>
              <a:rPr lang="sr-Cyrl-RS" sz="3200" b="1" dirty="0"/>
              <a:t>Pathogenesis of bacillary dysentery</a:t>
            </a:r>
            <a:endParaRPr lang="en-US" sz="3200" b="1" dirty="0"/>
          </a:p>
        </p:txBody>
      </p:sp>
      <p:sp>
        <p:nvSpPr>
          <p:cNvPr id="5" name="Content Placeholder 2"/>
          <p:cNvSpPr txBox="1">
            <a:spLocks/>
          </p:cNvSpPr>
          <p:nvPr/>
        </p:nvSpPr>
        <p:spPr>
          <a:xfrm>
            <a:off x="170597" y="4769324"/>
            <a:ext cx="9020294" cy="194580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sr-Latn-RS" sz="1900" dirty="0">
                <a:latin typeface="Palatino Linotype" panose="02040502050505030304" pitchFamily="18" charset="0"/>
              </a:rPr>
              <a:t>...</a:t>
            </a:r>
            <a:r>
              <a:rPr lang="en-US" sz="1900" dirty="0">
                <a:latin typeface="Palatino Linotype" panose="02040502050505030304" pitchFamily="18" charset="0"/>
              </a:rPr>
              <a:t>This is followed by an </a:t>
            </a:r>
            <a:r>
              <a:rPr lang="en-US" sz="1900" b="1" dirty="0">
                <a:latin typeface="Palatino Linotype" panose="02040502050505030304" pitchFamily="18" charset="0"/>
              </a:rPr>
              <a:t>influx of PMNs</a:t>
            </a:r>
            <a:r>
              <a:rPr lang="en-US" sz="1900" dirty="0">
                <a:latin typeface="Palatino Linotype" panose="02040502050505030304" pitchFamily="18" charset="0"/>
              </a:rPr>
              <a:t>, which migrate through the mucosa and </a:t>
            </a:r>
            <a:r>
              <a:rPr lang="en-US" sz="1900" b="1" dirty="0">
                <a:latin typeface="Palatino Linotype" panose="02040502050505030304" pitchFamily="18" charset="0"/>
              </a:rPr>
              <a:t>induce the separation of tight junctions between columnar epithelial cells</a:t>
            </a:r>
            <a:r>
              <a:rPr lang="en-US" sz="1900" dirty="0">
                <a:latin typeface="Palatino Linotype" panose="02040502050505030304" pitchFamily="18" charset="0"/>
              </a:rPr>
              <a:t>...</a:t>
            </a:r>
            <a:endParaRPr lang="sr-Cyrl-RS" sz="1900" dirty="0">
              <a:latin typeface="Palatino Linotype" panose="02040502050505030304" pitchFamily="18" charset="0"/>
            </a:endParaRPr>
          </a:p>
          <a:p>
            <a:pPr marL="0" indent="0" algn="l" rtl="0">
              <a:buFont typeface="Arial" pitchFamily="34" charset="0"/>
              <a:buNone/>
            </a:pPr>
            <a:endParaRPr lang="sr-Cyrl-RS" sz="1900" dirty="0">
              <a:latin typeface="Palatino Linotype" panose="02040502050505030304" pitchFamily="18" charset="0"/>
            </a:endParaRPr>
          </a:p>
          <a:p>
            <a:pPr marL="0" indent="0" algn="l" rtl="0">
              <a:buFont typeface="Arial" pitchFamily="34" charset="0"/>
              <a:buNone/>
            </a:pPr>
            <a:r>
              <a:rPr lang="sr-Latn-RS" sz="1900" dirty="0">
                <a:latin typeface="Palatino Linotype" panose="02040502050505030304" pitchFamily="18" charset="0"/>
              </a:rPr>
              <a:t>...</a:t>
            </a:r>
            <a:r>
              <a:rPr lang="en-US" sz="1900" dirty="0">
                <a:latin typeface="Palatino Linotype" panose="02040502050505030304" pitchFamily="18" charset="0"/>
              </a:rPr>
              <a:t>This separation consequently allows bacteria to penetrate the damaged epithelium.</a:t>
            </a:r>
            <a:endParaRPr lang="sr-Cyrl-RS" sz="1800" dirty="0">
              <a:latin typeface="Palatino Linotype" panose="0204050205050503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966909" y="3401663"/>
            <a:ext cx="4394579" cy="1631216"/>
          </a:xfrm>
          <a:prstGeom prst="rect">
            <a:avLst/>
          </a:prstGeom>
        </p:spPr>
        <p:txBody>
          <a:bodyPr wrap="square">
            <a:spAutoFit/>
          </a:bodyPr>
          <a:lstStyle/>
          <a:p>
            <a:pPr algn="l" rtl="0"/>
            <a:r>
              <a:rPr lang="ru-RU" sz="2000" b="1" i="1" dirty="0">
                <a:latin typeface="Palatino Linotype" pitchFamily="18" charset="0"/>
              </a:rPr>
              <a:t>...IcsA</a:t>
            </a:r>
            <a:r>
              <a:rPr lang="ru-RU" sz="2000" b="1" dirty="0">
                <a:latin typeface="Palatino Linotype" pitchFamily="18" charset="0"/>
              </a:rPr>
              <a:t> </a:t>
            </a:r>
            <a:r>
              <a:rPr lang="ru-RU" sz="2000" dirty="0">
                <a:latin typeface="Palatino Linotype" pitchFamily="18" charset="0"/>
              </a:rPr>
              <a:t>causes polymerization of host cell actin. Rapid polymerization and depolymerization of actin filaments at one end</a:t>
            </a:r>
            <a:r>
              <a:rPr lang="en-US" sz="2000" dirty="0">
                <a:latin typeface="Palatino Linotype" pitchFamily="18" charset="0"/>
              </a:rPr>
              <a:t> </a:t>
            </a:r>
            <a:r>
              <a:rPr lang="sr-Cyrl-RS" sz="2000" dirty="0">
                <a:latin typeface="Palatino Linotype" pitchFamily="18" charset="0"/>
              </a:rPr>
              <a:t>pushes</a:t>
            </a:r>
            <a:r>
              <a:rPr lang="sr-Latn-RS" sz="2000" dirty="0">
                <a:latin typeface="Palatino Linotype" pitchFamily="18" charset="0"/>
              </a:rPr>
              <a:t> </a:t>
            </a:r>
            <a:r>
              <a:rPr lang="ru-RU" sz="2000" dirty="0">
                <a:latin typeface="Palatino Linotype" pitchFamily="18" charset="0"/>
              </a:rPr>
              <a:t>like a "propeller" the bacteria forward</a:t>
            </a:r>
            <a:r>
              <a:rPr lang="en-US" sz="2000" dirty="0">
                <a:latin typeface="Palatino Linotype" pitchFamily="18" charset="0"/>
              </a:rPr>
              <a:t>.</a:t>
            </a:r>
          </a:p>
        </p:txBody>
      </p:sp>
      <p:sp>
        <p:nvSpPr>
          <p:cNvPr id="11" name="Rectangle 10"/>
          <p:cNvSpPr/>
          <p:nvPr/>
        </p:nvSpPr>
        <p:spPr>
          <a:xfrm>
            <a:off x="177419" y="983572"/>
            <a:ext cx="9006648" cy="1323439"/>
          </a:xfrm>
          <a:prstGeom prst="rect">
            <a:avLst/>
          </a:prstGeom>
        </p:spPr>
        <p:txBody>
          <a:bodyPr wrap="square">
            <a:spAutoFit/>
          </a:bodyPr>
          <a:lstStyle/>
          <a:p>
            <a:pPr marL="177800" lvl="1" indent="-82550" algn="l" rtl="0"/>
            <a:r>
              <a:rPr lang="sr-Cyrl-RS" sz="2000" dirty="0"/>
              <a:t>...</a:t>
            </a:r>
            <a:r>
              <a:rPr lang="sr-Cyrl-CS" sz="2000" dirty="0"/>
              <a:t>In</a:t>
            </a:r>
            <a:r>
              <a:rPr lang="sr-Cyrl-CS" sz="2000" b="1" dirty="0">
                <a:solidFill>
                  <a:srgbClr val="C00000"/>
                </a:solidFill>
              </a:rPr>
              <a:t> </a:t>
            </a:r>
            <a:r>
              <a:rPr lang="sr-Cyrl-CS" sz="2000" dirty="0"/>
              <a:t>lamina propria</a:t>
            </a:r>
            <a:r>
              <a:rPr lang="en-US" sz="2000" dirty="0"/>
              <a:t> </a:t>
            </a:r>
            <a:r>
              <a:rPr lang="sr-Latn-CS" sz="2000" i="1" dirty="0"/>
              <a:t>Shigella</a:t>
            </a:r>
            <a:r>
              <a:rPr lang="en-US" sz="2000" i="1" dirty="0"/>
              <a:t>e</a:t>
            </a:r>
            <a:r>
              <a:rPr lang="en-US" sz="2000" dirty="0"/>
              <a:t> </a:t>
            </a:r>
            <a:r>
              <a:rPr lang="sr-Latn-CS" sz="2000" dirty="0"/>
              <a:t>activate</a:t>
            </a:r>
            <a:r>
              <a:rPr lang="en-US" sz="2000" dirty="0"/>
              <a:t> </a:t>
            </a:r>
            <a:r>
              <a:rPr lang="sr-Latn-CS" sz="2000" b="1" dirty="0">
                <a:solidFill>
                  <a:srgbClr val="C00000"/>
                </a:solidFill>
              </a:rPr>
              <a:t>macrophage apoptosis</a:t>
            </a:r>
            <a:r>
              <a:rPr lang="sr-Cyrl-CS" sz="2000" dirty="0"/>
              <a:t>...</a:t>
            </a:r>
            <a:endParaRPr lang="en-US" sz="2000" dirty="0"/>
          </a:p>
          <a:p>
            <a:pPr marL="177800" lvl="1" indent="-82550" algn="l" rtl="0"/>
            <a:endParaRPr lang="en-US" sz="2000" dirty="0"/>
          </a:p>
          <a:p>
            <a:pPr marL="177800" lvl="1" indent="-82550" algn="l" rtl="0"/>
            <a:r>
              <a:rPr lang="sr-Cyrl-CS" sz="2000" dirty="0"/>
              <a:t>...</a:t>
            </a:r>
            <a:r>
              <a:rPr lang="en-US" sz="2000" dirty="0"/>
              <a:t>R</a:t>
            </a:r>
            <a:r>
              <a:rPr lang="sr-Cyrl-CS" sz="2000" dirty="0"/>
              <a:t>eleased</a:t>
            </a:r>
            <a:r>
              <a:rPr lang="en-US" sz="2000" dirty="0"/>
              <a:t> </a:t>
            </a:r>
            <a:r>
              <a:rPr lang="sr-Cyrl-CS" sz="2000" i="1" dirty="0"/>
              <a:t>Shigella</a:t>
            </a:r>
            <a:r>
              <a:rPr lang="en-US" sz="2000" i="1" dirty="0"/>
              <a:t>e</a:t>
            </a:r>
            <a:r>
              <a:rPr lang="sr-Cyrl-CS" sz="2000" dirty="0"/>
              <a:t> </a:t>
            </a:r>
            <a:r>
              <a:rPr lang="ru-RU" sz="2000" dirty="0"/>
              <a:t>then invade neighboring intestin</a:t>
            </a:r>
            <a:r>
              <a:rPr lang="en-US" sz="2000" dirty="0"/>
              <a:t>al </a:t>
            </a:r>
            <a:r>
              <a:rPr lang="ru-RU" sz="2000" dirty="0"/>
              <a:t>epithelial cells</a:t>
            </a:r>
            <a:r>
              <a:rPr lang="en-US" sz="2000" dirty="0"/>
              <a:t> </a:t>
            </a:r>
            <a:r>
              <a:rPr lang="ru-RU" sz="2000" dirty="0"/>
              <a:t>through their basal surface..</a:t>
            </a:r>
            <a:r>
              <a:rPr lang="sr-Cyrl-CS" sz="2000" dirty="0"/>
              <a:t>.</a:t>
            </a:r>
            <a:endParaRPr lang="sv-SE" sz="2000" dirty="0"/>
          </a:p>
        </p:txBody>
      </p:sp>
      <p:grpSp>
        <p:nvGrpSpPr>
          <p:cNvPr id="14" name="Group 13"/>
          <p:cNvGrpSpPr/>
          <p:nvPr/>
        </p:nvGrpSpPr>
        <p:grpSpPr>
          <a:xfrm>
            <a:off x="232013" y="2519742"/>
            <a:ext cx="4734895" cy="3905251"/>
            <a:chOff x="1569493" y="1687229"/>
            <a:chExt cx="4268101" cy="3905251"/>
          </a:xfrm>
        </p:grpSpPr>
        <p:pic>
          <p:nvPicPr>
            <p:cNvPr id="52226" name="Picture 2" descr="File:Shigella pathogenesis.jpeg"/>
            <p:cNvPicPr>
              <a:picLocks noChangeAspect="1" noChangeArrowheads="1"/>
            </p:cNvPicPr>
            <p:nvPr/>
          </p:nvPicPr>
          <p:blipFill>
            <a:blip r:embed="rId2" cstate="print"/>
            <a:srcRect l="44346"/>
            <a:stretch>
              <a:fillRect/>
            </a:stretch>
          </p:blipFill>
          <p:spPr bwMode="auto">
            <a:xfrm>
              <a:off x="1596789" y="1687229"/>
              <a:ext cx="4240805" cy="3905251"/>
            </a:xfrm>
            <a:prstGeom prst="rect">
              <a:avLst/>
            </a:prstGeom>
            <a:noFill/>
          </p:spPr>
        </p:pic>
        <p:sp>
          <p:nvSpPr>
            <p:cNvPr id="13" name="Rounded Rectangle 12"/>
            <p:cNvSpPr/>
            <p:nvPr/>
          </p:nvSpPr>
          <p:spPr>
            <a:xfrm>
              <a:off x="1569493" y="4421875"/>
              <a:ext cx="750626" cy="110546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extLst>
      <p:ext uri="{BB962C8B-B14F-4D97-AF65-F5344CB8AC3E}">
        <p14:creationId xmlns:p14="http://schemas.microsoft.com/office/powerpoint/2010/main" val="2198794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2639" y="1624084"/>
            <a:ext cx="7724633" cy="859809"/>
          </a:xfrm>
          <a:solidFill>
            <a:schemeClr val="bg1"/>
          </a:solidFill>
          <a:ln>
            <a:solidFill>
              <a:srgbClr val="C00000"/>
            </a:solidFill>
            <a:prstDash val="lgDash"/>
          </a:ln>
        </p:spPr>
        <p:txBody>
          <a:bodyPr>
            <a:normAutofit/>
          </a:bodyPr>
          <a:lstStyle/>
          <a:p>
            <a:pPr marL="0" indent="0" algn="ctr" rtl="0">
              <a:buNone/>
            </a:pPr>
            <a:r>
              <a:rPr lang="ru-RU" sz="2300" b="1" dirty="0">
                <a:latin typeface="Palatino Linotype" panose="02040502050505030304" pitchFamily="18" charset="0"/>
              </a:rPr>
              <a:t>Diarrhea</a:t>
            </a:r>
            <a:r>
              <a:rPr lang="en-US" sz="2300" b="1" dirty="0">
                <a:latin typeface="Palatino Linotype" panose="02040502050505030304" pitchFamily="18" charset="0"/>
              </a:rPr>
              <a:t> </a:t>
            </a:r>
            <a:r>
              <a:rPr lang="ru-RU" sz="2300" b="1" dirty="0">
                <a:latin typeface="Palatino Linotype" panose="02040502050505030304" pitchFamily="18" charset="0"/>
              </a:rPr>
              <a:t>-</a:t>
            </a:r>
            <a:r>
              <a:rPr lang="en-US" sz="2300" b="1" dirty="0">
                <a:latin typeface="Palatino Linotype" panose="02040502050505030304" pitchFamily="18" charset="0"/>
              </a:rPr>
              <a:t> </a:t>
            </a:r>
            <a:r>
              <a:rPr lang="ru-RU" sz="2300" dirty="0">
                <a:latin typeface="Palatino Linotype" panose="02040502050505030304" pitchFamily="18" charset="0"/>
              </a:rPr>
              <a:t>leading cause of infant and child mortality in underdeveloped and developing countries</a:t>
            </a:r>
            <a:endParaRPr lang="ru-RU" sz="1000" dirty="0">
              <a:latin typeface="Palatino Linotype" panose="02040502050505030304" pitchFamily="18" charset="0"/>
            </a:endParaRPr>
          </a:p>
        </p:txBody>
      </p:sp>
      <p:sp>
        <p:nvSpPr>
          <p:cNvPr id="9" name="Rectangle 8"/>
          <p:cNvSpPr/>
          <p:nvPr/>
        </p:nvSpPr>
        <p:spPr>
          <a:xfrm>
            <a:off x="436728" y="265079"/>
            <a:ext cx="8707272" cy="954107"/>
          </a:xfrm>
          <a:prstGeom prst="rect">
            <a:avLst/>
          </a:prstGeom>
          <a:solidFill>
            <a:schemeClr val="accent6">
              <a:lumMod val="20000"/>
              <a:lumOff val="80000"/>
            </a:schemeClr>
          </a:solidFill>
          <a:ln>
            <a:solidFill>
              <a:srgbClr val="C00000"/>
            </a:solidFill>
            <a:prstDash val="sysDot"/>
          </a:ln>
        </p:spPr>
        <p:txBody>
          <a:bodyPr wrap="square">
            <a:spAutoFit/>
          </a:bodyPr>
          <a:lstStyle/>
          <a:p>
            <a:pPr algn="l" rtl="0"/>
            <a:r>
              <a:rPr lang="ru-RU" sz="2800" dirty="0">
                <a:latin typeface="Palatino Linotype" panose="02040502050505030304" pitchFamily="18" charset="0"/>
              </a:rPr>
              <a:t>Secretory or watery diarrhea</a:t>
            </a:r>
            <a:r>
              <a:rPr lang="en-US" sz="2800" dirty="0">
                <a:latin typeface="Palatino Linotype" panose="02040502050505030304" pitchFamily="18" charset="0"/>
              </a:rPr>
              <a:t> </a:t>
            </a:r>
            <a:r>
              <a:rPr lang="ru-RU" sz="2800" b="1" dirty="0">
                <a:latin typeface="Palatino Linotype" panose="02040502050505030304" pitchFamily="18" charset="0"/>
              </a:rPr>
              <a:t>occurs due to loss of water and electrolytes in the small intestine</a:t>
            </a:r>
            <a:r>
              <a:rPr lang="en-US" sz="2800" b="1" dirty="0">
                <a:latin typeface="Palatino Linotype" panose="02040502050505030304" pitchFamily="18" charset="0"/>
              </a:rPr>
              <a:t>.</a:t>
            </a:r>
            <a:endParaRPr lang="ru-RU" sz="2800" dirty="0">
              <a:latin typeface="Palatino Linotype" panose="02040502050505030304" pitchFamily="18" charset="0"/>
            </a:endParaRPr>
          </a:p>
        </p:txBody>
      </p:sp>
      <p:pic>
        <p:nvPicPr>
          <p:cNvPr id="83970" name="Picture 2" descr="Резултат слика за e coli bloody diarrhea"/>
          <p:cNvPicPr>
            <a:picLocks noChangeAspect="1" noChangeArrowheads="1"/>
          </p:cNvPicPr>
          <p:nvPr/>
        </p:nvPicPr>
        <p:blipFill>
          <a:blip r:embed="rId2" cstate="print"/>
          <a:srcRect t="7328" b="5778"/>
          <a:stretch>
            <a:fillRect/>
          </a:stretch>
        </p:blipFill>
        <p:spPr bwMode="auto">
          <a:xfrm>
            <a:off x="360290" y="3016155"/>
            <a:ext cx="3993407" cy="3841845"/>
          </a:xfrm>
          <a:prstGeom prst="rect">
            <a:avLst/>
          </a:prstGeom>
          <a:noFill/>
        </p:spPr>
      </p:pic>
      <p:sp>
        <p:nvSpPr>
          <p:cNvPr id="8" name="Rectangle 7"/>
          <p:cNvSpPr/>
          <p:nvPr/>
        </p:nvSpPr>
        <p:spPr>
          <a:xfrm>
            <a:off x="4482673" y="3864043"/>
            <a:ext cx="4679950" cy="2462213"/>
          </a:xfrm>
          <a:prstGeom prst="rect">
            <a:avLst/>
          </a:prstGeom>
        </p:spPr>
        <p:txBody>
          <a:bodyPr wrap="square">
            <a:spAutoFit/>
          </a:bodyPr>
          <a:lstStyle/>
          <a:p>
            <a:pPr algn="l" rtl="0"/>
            <a:r>
              <a:rPr lang="ru-RU" sz="2200" dirty="0">
                <a:latin typeface="Palatino Linotype" panose="02040502050505030304" pitchFamily="18" charset="0"/>
              </a:rPr>
              <a:t>Among bacteria, the most common causes of watery diarrhea are:</a:t>
            </a:r>
            <a:r>
              <a:rPr lang="en-US" sz="2200" dirty="0">
                <a:latin typeface="Palatino Linotype" panose="02040502050505030304" pitchFamily="18" charset="0"/>
              </a:rPr>
              <a:t> </a:t>
            </a:r>
            <a:r>
              <a:rPr lang="it-IT" sz="2200" b="1" i="1" dirty="0">
                <a:solidFill>
                  <a:srgbClr val="002060"/>
                </a:solidFill>
                <a:latin typeface="Palatino Linotype" panose="02040502050505030304" pitchFamily="18" charset="0"/>
              </a:rPr>
              <a:t>E. coli, Shigella sonnei </a:t>
            </a:r>
            <a:r>
              <a:rPr lang="it-IT" sz="2200" b="1" dirty="0">
                <a:solidFill>
                  <a:srgbClr val="002060"/>
                </a:solidFill>
                <a:latin typeface="Palatino Linotype" panose="02040502050505030304" pitchFamily="18" charset="0"/>
              </a:rPr>
              <a:t>and </a:t>
            </a:r>
            <a:r>
              <a:rPr lang="sr-Cyrl-RS" sz="2200" b="1" dirty="0">
                <a:solidFill>
                  <a:srgbClr val="002060"/>
                </a:solidFill>
                <a:latin typeface="Palatino Linotype" panose="02040502050505030304" pitchFamily="18" charset="0"/>
              </a:rPr>
              <a:t>non-typhoid</a:t>
            </a:r>
            <a:r>
              <a:rPr lang="sr-Cyrl-RS" sz="2200" b="1" i="1" dirty="0">
                <a:solidFill>
                  <a:srgbClr val="002060"/>
                </a:solidFill>
                <a:latin typeface="Palatino Linotype" panose="02040502050505030304" pitchFamily="18" charset="0"/>
              </a:rPr>
              <a:t> </a:t>
            </a:r>
            <a:r>
              <a:rPr lang="it-IT" sz="2200" b="1" i="1" dirty="0">
                <a:solidFill>
                  <a:srgbClr val="002060"/>
                </a:solidFill>
                <a:latin typeface="Palatino Linotype" panose="02040502050505030304" pitchFamily="18" charset="0"/>
              </a:rPr>
              <a:t>Salmonella</a:t>
            </a:r>
            <a:r>
              <a:rPr lang="it-IT" sz="2200" dirty="0">
                <a:latin typeface="Palatino Linotype" panose="02040502050505030304" pitchFamily="18" charset="0"/>
              </a:rPr>
              <a:t>, </a:t>
            </a:r>
            <a:r>
              <a:rPr lang="sr-Cyrl-RS" sz="2200" dirty="0">
                <a:latin typeface="Palatino Linotype" panose="02040502050505030304" pitchFamily="18" charset="0"/>
              </a:rPr>
              <a:t>among viruses</a:t>
            </a:r>
            <a:r>
              <a:rPr lang="en-US" sz="2200" dirty="0">
                <a:latin typeface="Palatino Linotype" panose="02040502050505030304" pitchFamily="18" charset="0"/>
              </a:rPr>
              <a:t> </a:t>
            </a:r>
            <a:r>
              <a:rPr lang="en-US" sz="2200" i="1" dirty="0">
                <a:latin typeface="Palatino Linotype" panose="02040502050505030304" pitchFamily="18" charset="0"/>
              </a:rPr>
              <a:t>Rotavirus</a:t>
            </a:r>
            <a:r>
              <a:rPr lang="en-US" sz="2200" dirty="0">
                <a:latin typeface="Palatino Linotype" panose="02040502050505030304" pitchFamily="18" charset="0"/>
              </a:rPr>
              <a:t>, </a:t>
            </a:r>
            <a:r>
              <a:rPr lang="sr-Cyrl-RS" sz="2200" dirty="0">
                <a:latin typeface="Palatino Linotype" panose="02040502050505030304" pitchFamily="18" charset="0"/>
              </a:rPr>
              <a:t>and among protozoa</a:t>
            </a:r>
            <a:r>
              <a:rPr lang="en-US" sz="2200" dirty="0">
                <a:latin typeface="Palatino Linotype" panose="02040502050505030304" pitchFamily="18" charset="0"/>
              </a:rPr>
              <a:t> </a:t>
            </a:r>
            <a:r>
              <a:rPr lang="en-US" sz="2200" i="1" dirty="0">
                <a:latin typeface="Palatino Linotype" panose="02040502050505030304" pitchFamily="18" charset="0"/>
              </a:rPr>
              <a:t>Giardia, Cryptosporidium </a:t>
            </a:r>
            <a:r>
              <a:rPr lang="sr-Cyrl-RS" sz="2200" i="1" dirty="0">
                <a:latin typeface="Palatino Linotype" panose="02040502050505030304" pitchFamily="18" charset="0"/>
              </a:rPr>
              <a:t>and</a:t>
            </a:r>
            <a:r>
              <a:rPr lang="en-US" sz="2200" i="1" dirty="0">
                <a:latin typeface="Palatino Linotype" panose="02040502050505030304" pitchFamily="18" charset="0"/>
              </a:rPr>
              <a:t> Cyclospora.</a:t>
            </a:r>
            <a:endParaRPr lang="en-US" sz="2200" dirty="0"/>
          </a:p>
        </p:txBody>
      </p:sp>
    </p:spTree>
    <p:extLst>
      <p:ext uri="{BB962C8B-B14F-4D97-AF65-F5344CB8AC3E}">
        <p14:creationId xmlns:p14="http://schemas.microsoft.com/office/powerpoint/2010/main" val="10563094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361488" cy="1091821"/>
          </a:xfrm>
          <a:solidFill>
            <a:schemeClr val="bg1"/>
          </a:solidFill>
          <a:ln>
            <a:solidFill>
              <a:schemeClr val="bg1"/>
            </a:solidFill>
          </a:ln>
        </p:spPr>
        <p:txBody>
          <a:bodyPr>
            <a:normAutofit/>
          </a:bodyPr>
          <a:lstStyle/>
          <a:p>
            <a:pPr algn="ctr" rtl="0"/>
            <a:r>
              <a:rPr lang="sr-Cyrl-RS" sz="3100" b="1" i="0" u="none" strike="noStrike" baseline="0" dirty="0">
                <a:latin typeface="Palatino Linotype" panose="02040502050505030304" pitchFamily="18" charset="0"/>
              </a:rPr>
              <a:t>Mechanism of tissue damage in bacillary dysentery</a:t>
            </a:r>
            <a:endParaRPr lang="en-US" sz="3100" dirty="0"/>
          </a:p>
        </p:txBody>
      </p:sp>
      <p:sp>
        <p:nvSpPr>
          <p:cNvPr id="5" name="Rectangle 4"/>
          <p:cNvSpPr/>
          <p:nvPr/>
        </p:nvSpPr>
        <p:spPr>
          <a:xfrm>
            <a:off x="429466" y="1977118"/>
            <a:ext cx="8502556" cy="3477875"/>
          </a:xfrm>
          <a:prstGeom prst="rect">
            <a:avLst/>
          </a:prstGeom>
          <a:solidFill>
            <a:schemeClr val="accent3">
              <a:lumMod val="20000"/>
              <a:lumOff val="80000"/>
            </a:schemeClr>
          </a:solidFill>
        </p:spPr>
        <p:txBody>
          <a:bodyPr wrap="square">
            <a:spAutoFit/>
          </a:bodyPr>
          <a:lstStyle/>
          <a:p>
            <a:pPr algn="ctr" rtl="0"/>
            <a:r>
              <a:rPr lang="sr-Cyrl-RS" sz="2000" dirty="0"/>
              <a:t>The main pathological event is</a:t>
            </a:r>
            <a:r>
              <a:rPr lang="en-US" sz="2000" dirty="0"/>
              <a:t> </a:t>
            </a:r>
            <a:r>
              <a:rPr lang="ru-RU" sz="2000" dirty="0"/>
              <a:t>invasion and damage to the colonic mucosa. This activates</a:t>
            </a:r>
            <a:r>
              <a:rPr lang="en-US" sz="2000" dirty="0"/>
              <a:t> </a:t>
            </a:r>
            <a:r>
              <a:rPr lang="ru-RU" sz="2000" b="1" dirty="0"/>
              <a:t>intense acute inflammatory response</a:t>
            </a:r>
            <a:r>
              <a:rPr lang="en-US" sz="2000" b="1" dirty="0"/>
              <a:t> </a:t>
            </a:r>
            <a:r>
              <a:rPr lang="ru-RU" sz="2000" dirty="0"/>
              <a:t>which results in the formation</a:t>
            </a:r>
            <a:r>
              <a:rPr lang="en-US" sz="2000" dirty="0"/>
              <a:t> of </a:t>
            </a:r>
            <a:r>
              <a:rPr lang="ru-RU" sz="2000" b="1" dirty="0">
                <a:solidFill>
                  <a:srgbClr val="C00000"/>
                </a:solidFill>
              </a:rPr>
              <a:t>ulceration</a:t>
            </a:r>
            <a:r>
              <a:rPr lang="en-US" sz="2000" b="1" dirty="0">
                <a:solidFill>
                  <a:srgbClr val="C00000"/>
                </a:solidFill>
              </a:rPr>
              <a:t> </a:t>
            </a:r>
            <a:r>
              <a:rPr lang="ru-RU" sz="2000" dirty="0"/>
              <a:t>and abscess</a:t>
            </a:r>
            <a:r>
              <a:rPr lang="en-US" sz="2000" dirty="0"/>
              <a:t>es, </a:t>
            </a:r>
            <a:r>
              <a:rPr lang="ru-RU" sz="2000" b="1" dirty="0">
                <a:solidFill>
                  <a:srgbClr val="C00000"/>
                </a:solidFill>
                <a:latin typeface="Palatino Linotype" panose="02040502050505030304" pitchFamily="18" charset="0"/>
              </a:rPr>
              <a:t>and exudation of leukocytes and erythrocytes</a:t>
            </a:r>
            <a:r>
              <a:rPr lang="en-US" sz="2000" b="1" dirty="0">
                <a:solidFill>
                  <a:srgbClr val="C00000"/>
                </a:solidFill>
                <a:latin typeface="Palatino Linotype" panose="02040502050505030304" pitchFamily="18" charset="0"/>
              </a:rPr>
              <a:t> </a:t>
            </a:r>
            <a:r>
              <a:rPr lang="ru-RU" sz="2000" dirty="0">
                <a:latin typeface="Palatino Linotype" panose="02040502050505030304" pitchFamily="18" charset="0"/>
              </a:rPr>
              <a:t>into the intestinal lumen</a:t>
            </a:r>
            <a:r>
              <a:rPr lang="en-US" sz="2000" dirty="0">
                <a:latin typeface="Palatino Linotype" panose="02040502050505030304" pitchFamily="18" charset="0"/>
              </a:rPr>
              <a:t>.</a:t>
            </a:r>
            <a:endParaRPr lang="ru-RU" sz="2000" dirty="0">
              <a:latin typeface="Palatino Linotype" panose="02040502050505030304" pitchFamily="18" charset="0"/>
            </a:endParaRPr>
          </a:p>
          <a:p>
            <a:pPr algn="ctr" rtl="0"/>
            <a:endParaRPr lang="ru-RU" sz="2000" b="1" dirty="0">
              <a:latin typeface="Palatino Linotype" panose="02040502050505030304" pitchFamily="18" charset="0"/>
            </a:endParaRPr>
          </a:p>
          <a:p>
            <a:pPr algn="ctr" rtl="0"/>
            <a:endParaRPr lang="ru-RU" sz="2000" b="1" dirty="0">
              <a:latin typeface="Palatino Linotype" panose="02040502050505030304" pitchFamily="18" charset="0"/>
            </a:endParaRPr>
          </a:p>
          <a:p>
            <a:pPr algn="ctr" rtl="0"/>
            <a:r>
              <a:rPr lang="ru-RU" sz="2000" b="1" dirty="0">
                <a:latin typeface="Palatino Linotype" panose="02040502050505030304" pitchFamily="18" charset="0"/>
              </a:rPr>
              <a:t>Presence of blood and pus in the stool</a:t>
            </a:r>
            <a:r>
              <a:rPr lang="en-US" sz="2000" dirty="0">
                <a:latin typeface="Palatino Linotype" panose="02040502050505030304" pitchFamily="18" charset="0"/>
              </a:rPr>
              <a:t>,</a:t>
            </a:r>
            <a:r>
              <a:rPr lang="en-US" sz="2000" b="1" dirty="0">
                <a:latin typeface="Palatino Linotype" panose="02040502050505030304" pitchFamily="18" charset="0"/>
              </a:rPr>
              <a:t> </a:t>
            </a:r>
            <a:r>
              <a:rPr lang="ru-RU" sz="2000" dirty="0">
                <a:latin typeface="Palatino Linotype" panose="02040502050505030304" pitchFamily="18" charset="0"/>
              </a:rPr>
              <a:t>associated with painful bowel movements (</a:t>
            </a:r>
            <a:r>
              <a:rPr lang="ru-RU" sz="2000" b="1" dirty="0">
                <a:latin typeface="Palatino Linotype" panose="02040502050505030304" pitchFamily="18" charset="0"/>
              </a:rPr>
              <a:t>tenesmus</a:t>
            </a:r>
            <a:r>
              <a:rPr lang="ru-RU" sz="2000" dirty="0">
                <a:latin typeface="Palatino Linotype" panose="02040502050505030304" pitchFamily="18" charset="0"/>
              </a:rPr>
              <a:t>)</a:t>
            </a:r>
            <a:r>
              <a:rPr lang="en-US" sz="2000" dirty="0">
                <a:latin typeface="Palatino Linotype" panose="02040502050505030304" pitchFamily="18" charset="0"/>
              </a:rPr>
              <a:t>,</a:t>
            </a:r>
            <a:r>
              <a:rPr lang="ru-RU" sz="2000" dirty="0">
                <a:latin typeface="Palatino Linotype" panose="02040502050505030304" pitchFamily="18" charset="0"/>
              </a:rPr>
              <a:t> are characteristic</a:t>
            </a:r>
            <a:r>
              <a:rPr lang="en-US" sz="2000" dirty="0">
                <a:latin typeface="Palatino Linotype" panose="02040502050505030304" pitchFamily="18" charset="0"/>
              </a:rPr>
              <a:t>s</a:t>
            </a:r>
            <a:r>
              <a:rPr lang="ru-RU" sz="2000" dirty="0">
                <a:latin typeface="Palatino Linotype" panose="02040502050505030304" pitchFamily="18" charset="0"/>
              </a:rPr>
              <a:t> of bacillary dysentery</a:t>
            </a:r>
            <a:r>
              <a:rPr lang="en-US" sz="2000" dirty="0">
                <a:latin typeface="Palatino Linotype" panose="02040502050505030304" pitchFamily="18" charset="0"/>
              </a:rPr>
              <a:t>.</a:t>
            </a:r>
            <a:endParaRPr lang="ru-RU" sz="2000" dirty="0">
              <a:latin typeface="Palatino Linotype" panose="02040502050505030304" pitchFamily="18" charset="0"/>
            </a:endParaRPr>
          </a:p>
          <a:p>
            <a:pPr algn="ctr" rtl="0"/>
            <a:endParaRPr lang="ru-RU" sz="2000" dirty="0">
              <a:latin typeface="Palatino Linotype" panose="02040502050505030304" pitchFamily="18" charset="0"/>
            </a:endParaRPr>
          </a:p>
          <a:p>
            <a:pPr algn="ctr" rtl="0"/>
            <a:endParaRPr lang="ru-RU" sz="2000" dirty="0">
              <a:latin typeface="Palatino Linotype" panose="02040502050505030304" pitchFamily="18" charset="0"/>
            </a:endParaRPr>
          </a:p>
          <a:p>
            <a:pPr algn="ctr" rtl="0"/>
            <a:r>
              <a:rPr lang="ru-RU" sz="2000" b="1" dirty="0">
                <a:latin typeface="Palatino Linotype" panose="02040502050505030304" pitchFamily="18" charset="0"/>
              </a:rPr>
              <a:t>Bacteremia is rare</a:t>
            </a:r>
            <a:r>
              <a:rPr lang="en-US" sz="2000" b="1" dirty="0">
                <a:latin typeface="Palatino Linotype" panose="02040502050505030304" pitchFamily="18" charset="0"/>
              </a:rPr>
              <a:t> </a:t>
            </a:r>
            <a:r>
              <a:rPr lang="ru-RU" sz="2000" dirty="0">
                <a:latin typeface="Palatino Linotype" panose="02040502050505030304" pitchFamily="18" charset="0"/>
              </a:rPr>
              <a:t>(except in infection caused by</a:t>
            </a:r>
            <a:r>
              <a:rPr lang="en-US" sz="2000" dirty="0">
                <a:latin typeface="Palatino Linotype" panose="02040502050505030304" pitchFamily="18" charset="0"/>
              </a:rPr>
              <a:t> </a:t>
            </a:r>
            <a:r>
              <a:rPr lang="ru-RU" sz="2000" i="1" dirty="0">
                <a:latin typeface="Palatino Linotype" panose="02040502050505030304" pitchFamily="18" charset="0"/>
              </a:rPr>
              <a:t>S. dysenteriae</a:t>
            </a:r>
            <a:r>
              <a:rPr lang="en-US" sz="2000" i="1" dirty="0">
                <a:latin typeface="Palatino Linotype" panose="02040502050505030304" pitchFamily="18" charset="0"/>
              </a:rPr>
              <a:t> </a:t>
            </a:r>
            <a:r>
              <a:rPr lang="ru-RU" sz="2000" dirty="0">
                <a:latin typeface="Palatino Linotype" panose="02040502050505030304" pitchFamily="18" charset="0"/>
              </a:rPr>
              <a:t>type 1)</a:t>
            </a:r>
            <a:r>
              <a:rPr lang="en-US" sz="2000" dirty="0">
                <a:latin typeface="Palatino Linotype" panose="02040502050505030304" pitchFamily="18" charset="0"/>
              </a:rPr>
              <a:t>.</a:t>
            </a:r>
            <a:endParaRPr lang="en-US" sz="2000" dirty="0"/>
          </a:p>
        </p:txBody>
      </p:sp>
    </p:spTree>
    <p:extLst>
      <p:ext uri="{BB962C8B-B14F-4D97-AF65-F5344CB8AC3E}">
        <p14:creationId xmlns:p14="http://schemas.microsoft.com/office/powerpoint/2010/main" val="3281503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1048" y="277823"/>
            <a:ext cx="8559795" cy="830997"/>
          </a:xfrm>
          <a:prstGeom prst="rect">
            <a:avLst/>
          </a:prstGeom>
        </p:spPr>
        <p:txBody>
          <a:bodyPr wrap="square">
            <a:spAutoFit/>
          </a:bodyPr>
          <a:lstStyle/>
          <a:p>
            <a:pPr algn="l" rtl="0"/>
            <a:r>
              <a:rPr lang="en-US" sz="2400" b="1" i="1" dirty="0">
                <a:latin typeface="Palatino Linotype" panose="02040502050505030304" pitchFamily="18" charset="0"/>
              </a:rPr>
              <a:t>S. </a:t>
            </a:r>
            <a:r>
              <a:rPr lang="en-US" sz="2400" b="1" i="1" dirty="0" err="1">
                <a:latin typeface="Palatino Linotype" panose="02040502050505030304" pitchFamily="18" charset="0"/>
              </a:rPr>
              <a:t>dysenteriae</a:t>
            </a:r>
            <a:r>
              <a:rPr lang="en-US" sz="2400" b="1" i="1" dirty="0">
                <a:latin typeface="Palatino Linotype" panose="02040502050505030304" pitchFamily="18" charset="0"/>
              </a:rPr>
              <a:t> </a:t>
            </a:r>
            <a:r>
              <a:rPr lang="sr-Cyrl-RS" sz="2400" b="1" dirty="0">
                <a:latin typeface="Palatino Linotype" panose="02040502050505030304" pitchFamily="18" charset="0"/>
              </a:rPr>
              <a:t>type 1</a:t>
            </a:r>
            <a:r>
              <a:rPr lang="en-US" sz="2400" b="1" dirty="0">
                <a:latin typeface="Palatino Linotype" panose="02040502050505030304" pitchFamily="18" charset="0"/>
              </a:rPr>
              <a:t> </a:t>
            </a:r>
            <a:r>
              <a:rPr lang="sr-Cyrl-RS" sz="2400" dirty="0">
                <a:latin typeface="Palatino Linotype" panose="02040502050505030304" pitchFamily="18" charset="0"/>
              </a:rPr>
              <a:t>causes the most severe clinical form of bacillary dysentery</a:t>
            </a:r>
            <a:r>
              <a:rPr lang="en-US" sz="2400" dirty="0">
                <a:latin typeface="Palatino Linotype" panose="02040502050505030304" pitchFamily="18" charset="0"/>
              </a:rPr>
              <a:t>.</a:t>
            </a:r>
            <a:endParaRPr lang="en-US" sz="2400" dirty="0"/>
          </a:p>
        </p:txBody>
      </p:sp>
      <p:pic>
        <p:nvPicPr>
          <p:cNvPr id="103426" name="Picture 2"/>
          <p:cNvPicPr>
            <a:picLocks noChangeAspect="1" noChangeArrowheads="1"/>
          </p:cNvPicPr>
          <p:nvPr/>
        </p:nvPicPr>
        <p:blipFill>
          <a:blip r:embed="rId2" cstate="print"/>
          <a:srcRect/>
          <a:stretch>
            <a:fillRect/>
          </a:stretch>
        </p:blipFill>
        <p:spPr bwMode="auto">
          <a:xfrm>
            <a:off x="5991367" y="1000072"/>
            <a:ext cx="3370121" cy="5660035"/>
          </a:xfrm>
          <a:prstGeom prst="rect">
            <a:avLst/>
          </a:prstGeom>
          <a:noFill/>
          <a:ln w="9525">
            <a:noFill/>
            <a:miter lim="800000"/>
            <a:headEnd/>
            <a:tailEnd/>
          </a:ln>
        </p:spPr>
      </p:pic>
      <p:sp>
        <p:nvSpPr>
          <p:cNvPr id="5" name="Content Placeholder 2"/>
          <p:cNvSpPr txBox="1">
            <a:spLocks/>
          </p:cNvSpPr>
          <p:nvPr/>
        </p:nvSpPr>
        <p:spPr>
          <a:xfrm>
            <a:off x="232012" y="1473958"/>
            <a:ext cx="6114197" cy="5172502"/>
          </a:xfrm>
          <a:prstGeom prst="rect">
            <a:avLst/>
          </a:prstGeom>
        </p:spPr>
        <p:txBody>
          <a:bodyPr>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sr-Cyrl-RS" sz="3200" b="1" i="1"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It produces Shiga toxin, a cytotoxin that kills epithelial and endothelial cells of the intestine. Shiga toxin breaks down 60</a:t>
            </a:r>
            <a:r>
              <a:rPr lang="en-US" sz="3200" b="1" dirty="0">
                <a:solidFill>
                  <a:srgbClr val="C00000"/>
                </a:solidFill>
                <a:latin typeface="Palatino Linotype" panose="02040502050505030304" pitchFamily="18" charset="0"/>
              </a:rPr>
              <a:t>S </a:t>
            </a:r>
            <a:r>
              <a:rPr kumimoji="0" lang="sr-Cyrl-RS" sz="3200"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ribosomal subunit and inhibits protein synthesis</a:t>
            </a:r>
            <a:r>
              <a:rPr kumimoji="0" lang="en-US" sz="3200"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a:t>
            </a:r>
            <a:endParaRPr kumimoji="0" lang="sr-Cyrl-RS" sz="3200"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Shiga toxin has</a:t>
            </a:r>
            <a:r>
              <a:rPr kumimoji="0" lang="en-U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two effects</a:t>
            </a: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...acts on ciliated cells and</a:t>
            </a:r>
            <a:r>
              <a:rPr kumimoji="0" lang="en-U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reduces sodium absorption</a:t>
            </a:r>
            <a:r>
              <a:rPr kumimoji="0" lang="en-US"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which causes increased fluid loss through stool</a:t>
            </a:r>
            <a:r>
              <a:rPr kumimoji="0" lang="en-U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...has a cytotoxic effect on intestinal endothelial cells</a:t>
            </a:r>
            <a:r>
              <a:rPr kumimoji="0" lang="en-US"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which contributes to the development of hemorrhagic diarrhea</a:t>
            </a:r>
            <a:r>
              <a:rPr kumimoji="0" lang="en-U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sr-Cyrl-RS" sz="32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1" i="1" dirty="0">
                <a:solidFill>
                  <a:srgbClr val="C00000"/>
                </a:solidFill>
                <a:latin typeface="Palatino Linotype" panose="02040502050505030304" pitchFamily="18" charset="0"/>
              </a:rPr>
              <a:t>Salmonella</a:t>
            </a:r>
            <a:r>
              <a:rPr lang="en-US" b="1" i="1" dirty="0">
                <a:solidFill>
                  <a:srgbClr val="C00000"/>
                </a:solidFill>
                <a:latin typeface="Palatino Linotype" panose="02040502050505030304" pitchFamily="18" charset="0"/>
              </a:rPr>
              <a:t>.</a:t>
            </a:r>
            <a:r>
              <a:rPr lang="sr-Cyrl-RS" b="1" i="1" dirty="0">
                <a:solidFill>
                  <a:srgbClr val="C00000"/>
                </a:solidFill>
                <a:latin typeface="Palatino Linotype" panose="02040502050505030304" pitchFamily="18" charset="0"/>
              </a:rPr>
              <a:t>..</a:t>
            </a:r>
            <a:endParaRPr lang="en-US" dirty="0"/>
          </a:p>
        </p:txBody>
      </p:sp>
      <p:sp>
        <p:nvSpPr>
          <p:cNvPr id="3" name="Rectangle 2"/>
          <p:cNvSpPr/>
          <p:nvPr/>
        </p:nvSpPr>
        <p:spPr>
          <a:xfrm>
            <a:off x="3084394" y="5466898"/>
            <a:ext cx="5923127" cy="954107"/>
          </a:xfrm>
          <a:prstGeom prst="rect">
            <a:avLst/>
          </a:prstGeom>
        </p:spPr>
        <p:txBody>
          <a:bodyPr wrap="square">
            <a:spAutoFit/>
          </a:bodyPr>
          <a:lstStyle/>
          <a:p>
            <a:pPr algn="r" rtl="0"/>
            <a:r>
              <a:rPr lang="sr-Cyrl-RS" sz="2800" b="1" dirty="0">
                <a:latin typeface="Palatino Linotype" panose="02040502050505030304" pitchFamily="18" charset="0"/>
              </a:rPr>
              <a:t>...causative agents</a:t>
            </a:r>
            <a:r>
              <a:rPr lang="en-US" sz="2800" b="1" dirty="0">
                <a:latin typeface="Palatino Linotype" panose="02040502050505030304" pitchFamily="18" charset="0"/>
              </a:rPr>
              <a:t> of </a:t>
            </a:r>
            <a:r>
              <a:rPr lang="ru-RU" sz="2800" b="1" dirty="0">
                <a:latin typeface="Palatino Linotype" panose="02040502050505030304" pitchFamily="18" charset="0"/>
              </a:rPr>
              <a:t>gastroenteritis</a:t>
            </a:r>
            <a:r>
              <a:rPr lang="sr-Latn-RS" sz="2800" b="1" dirty="0">
                <a:latin typeface="Palatino Linotype" panose="02040502050505030304" pitchFamily="18" charset="0"/>
              </a:rPr>
              <a:t> </a:t>
            </a:r>
            <a:r>
              <a:rPr lang="ru-RU" sz="2800" b="1" dirty="0">
                <a:latin typeface="Palatino Linotype" panose="02040502050505030304" pitchFamily="18" charset="0"/>
              </a:rPr>
              <a:t>and</a:t>
            </a:r>
            <a:r>
              <a:rPr lang="sr-Latn-RS" sz="2800" b="1" dirty="0">
                <a:latin typeface="Palatino Linotype" panose="02040502050505030304" pitchFamily="18" charset="0"/>
              </a:rPr>
              <a:t> </a:t>
            </a:r>
            <a:r>
              <a:rPr lang="en-US" sz="2800" b="1" dirty="0">
                <a:latin typeface="Palatino Linotype" panose="02040502050505030304" pitchFamily="18" charset="0"/>
              </a:rPr>
              <a:t>typhoid fever</a:t>
            </a:r>
            <a:endParaRPr lang="en-US" sz="2800" b="1" dirty="0"/>
          </a:p>
        </p:txBody>
      </p:sp>
      <p:pic>
        <p:nvPicPr>
          <p:cNvPr id="4" name="Picture 2" descr="yellow_salmonella"/>
          <p:cNvPicPr>
            <a:picLocks noChangeAspect="1" noChangeArrowheads="1"/>
          </p:cNvPicPr>
          <p:nvPr/>
        </p:nvPicPr>
        <p:blipFill>
          <a:blip r:embed="rId2" cstate="print"/>
          <a:srcRect/>
          <a:stretch>
            <a:fillRect/>
          </a:stretch>
        </p:blipFill>
        <p:spPr>
          <a:xfrm>
            <a:off x="2515171" y="1856096"/>
            <a:ext cx="4308711" cy="3280635"/>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21317"/>
            <a:ext cx="9361488" cy="709682"/>
          </a:xfrm>
          <a:solidFill>
            <a:schemeClr val="bg1"/>
          </a:solidFill>
        </p:spPr>
        <p:txBody>
          <a:bodyPr>
            <a:normAutofit/>
          </a:bodyPr>
          <a:lstStyle/>
          <a:p>
            <a:pPr algn="ctr" rtl="0"/>
            <a:r>
              <a:rPr lang="ru-RU" sz="2800" b="1" dirty="0">
                <a:latin typeface="Palatino Linotype" panose="02040502050505030304" pitchFamily="18" charset="0"/>
              </a:rPr>
              <a:t>General characteristics of </a:t>
            </a:r>
            <a:r>
              <a:rPr lang="en-US" sz="2800" b="1" i="1" dirty="0">
                <a:latin typeface="Palatino Linotype" panose="02040502050505030304" pitchFamily="18" charset="0"/>
              </a:rPr>
              <a:t>Salmonella</a:t>
            </a:r>
            <a:endParaRPr lang="en-US" sz="2800" i="1" dirty="0"/>
          </a:p>
        </p:txBody>
      </p:sp>
      <p:pic>
        <p:nvPicPr>
          <p:cNvPr id="46082" name="Picture 2" descr="Резултат слика за Salmonella serotype antigen"/>
          <p:cNvPicPr>
            <a:picLocks noChangeAspect="1" noChangeArrowheads="1"/>
          </p:cNvPicPr>
          <p:nvPr/>
        </p:nvPicPr>
        <p:blipFill>
          <a:blip r:embed="rId2" cstate="print"/>
          <a:srcRect/>
          <a:stretch>
            <a:fillRect/>
          </a:stretch>
        </p:blipFill>
        <p:spPr bwMode="auto">
          <a:xfrm>
            <a:off x="5154387" y="803171"/>
            <a:ext cx="3542652" cy="2467986"/>
          </a:xfrm>
          <a:prstGeom prst="rect">
            <a:avLst/>
          </a:prstGeom>
          <a:noFill/>
          <a:ln>
            <a:solidFill>
              <a:schemeClr val="tx1"/>
            </a:solidFill>
          </a:ln>
        </p:spPr>
      </p:pic>
      <p:sp>
        <p:nvSpPr>
          <p:cNvPr id="9" name="Content Placeholder 2"/>
          <p:cNvSpPr txBox="1">
            <a:spLocks/>
          </p:cNvSpPr>
          <p:nvPr/>
        </p:nvSpPr>
        <p:spPr>
          <a:xfrm>
            <a:off x="174170" y="2585357"/>
            <a:ext cx="4185559" cy="3064329"/>
          </a:xfrm>
          <a:prstGeom prst="rect">
            <a:avLst/>
          </a:prstGeom>
          <a:solidFill>
            <a:schemeClr val="bg1">
              <a:lumMod val="95000"/>
            </a:schemeClr>
          </a:solidFill>
          <a:ln>
            <a:solidFill>
              <a:schemeClr val="accent3">
                <a:lumMod val="75000"/>
              </a:schemeClr>
            </a:solidFill>
            <a:prstDash val="sysDot"/>
          </a:ln>
        </p:spPr>
        <p:txBody>
          <a:bodyPr vert="horz" lIns="91440" tIns="45720" rIns="91440" bIns="45720" rtlCol="0">
            <a:normAutofit fontScale="77500" lnSpcReduction="20000"/>
          </a:bodyPr>
          <a:lstStyle/>
          <a:p>
            <a:pPr marR="0" lvl="0" algn="l" defTabSz="914400" rtl="0" eaLnBrk="1" fontAlgn="auto" latinLnBrk="0" hangingPunct="1">
              <a:lnSpc>
                <a:spcPct val="120000"/>
              </a:lnSpc>
              <a:spcBef>
                <a:spcPct val="20000"/>
              </a:spcBef>
              <a:spcAft>
                <a:spcPts val="0"/>
              </a:spcAft>
              <a:buClrTx/>
              <a:buSzTx/>
              <a:tabLst/>
              <a:defRPr/>
            </a:pPr>
            <a:r>
              <a:rPr kumimoji="0" lang="ru-RU"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Gen</a:t>
            </a:r>
            <a:r>
              <a:rPr kumimoji="0" lang="en-U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us </a:t>
            </a:r>
            <a:r>
              <a:rPr kumimoji="0" lang="ru-RU" sz="2300"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Salmonella</a:t>
            </a:r>
            <a:r>
              <a:rPr kumimoji="0" lang="en-US" sz="2300"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is vast and includes more than 2.600 different serological types or varieties</a:t>
            </a:r>
            <a:r>
              <a:rPr kumimoji="0" lang="en-U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ru-RU"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R="0" lvl="0" algn="l" defTabSz="914400" rtl="0" eaLnBrk="1" fontAlgn="auto" latinLnBrk="0" hangingPunct="1">
              <a:lnSpc>
                <a:spcPct val="120000"/>
              </a:lnSpc>
              <a:spcBef>
                <a:spcPct val="20000"/>
              </a:spcBef>
              <a:spcAft>
                <a:spcPts val="0"/>
              </a:spcAft>
              <a:buClrTx/>
              <a:buSzTx/>
              <a:tabLst/>
              <a:defRPr/>
            </a:pPr>
            <a:r>
              <a:rPr kumimoji="0" lang="ru-RU"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The main Salmonella antigens used to distinguish serotypes are:</a:t>
            </a:r>
            <a:r>
              <a:rPr kumimoji="0" lang="en-U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somatic (O), flagellar (</a:t>
            </a:r>
            <a:r>
              <a:rPr kumimoji="0" lang="en-US"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H</a:t>
            </a:r>
            <a:r>
              <a:rPr kumimoji="0" lang="ru-RU"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and capsular polysaccharide (</a:t>
            </a:r>
            <a:r>
              <a:rPr kumimoji="0" lang="en-US"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Vi</a:t>
            </a:r>
            <a:r>
              <a:rPr kumimoji="0" lang="ru-RU"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r>
              <a:rPr kumimoji="0" lang="en-US" sz="2300"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antigen.</a:t>
            </a:r>
            <a:endParaRPr kumimoji="0" lang="ru-RU"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R="0" lvl="0" algn="l" defTabSz="914400" rtl="0" eaLnBrk="1" fontAlgn="auto" latinLnBrk="0" hangingPunct="1">
              <a:lnSpc>
                <a:spcPct val="120000"/>
              </a:lnSpc>
              <a:spcBef>
                <a:spcPct val="20000"/>
              </a:spcBef>
              <a:spcAft>
                <a:spcPts val="0"/>
              </a:spcAft>
              <a:buClrTx/>
              <a:buSzTx/>
              <a:tabLst/>
              <a:defRPr/>
            </a:pPr>
            <a:r>
              <a:rPr kumimoji="0" lang="en-U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The enormous diversity of the genus stems from </a:t>
            </a:r>
            <a:r>
              <a:rPr kumimoji="0" lang="en-US" sz="2300"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Salmonella's</a:t>
            </a:r>
            <a:r>
              <a:rPr kumimoji="0" lang="en-U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ability to change its antigens.</a:t>
            </a:r>
            <a:endParaRPr kumimoji="0" lang="sr-Cyrl-RS" sz="23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p:txBody>
      </p:sp>
      <p:pic>
        <p:nvPicPr>
          <p:cNvPr id="11" name="Picture 2" descr="Salmonellosis "/>
          <p:cNvPicPr>
            <a:picLocks noChangeAspect="1" noChangeArrowheads="1"/>
          </p:cNvPicPr>
          <p:nvPr/>
        </p:nvPicPr>
        <p:blipFill>
          <a:blip r:embed="rId3" cstate="print"/>
          <a:srcRect r="34512" b="37430"/>
          <a:stretch>
            <a:fillRect/>
          </a:stretch>
        </p:blipFill>
        <p:spPr bwMode="auto">
          <a:xfrm>
            <a:off x="1053135" y="803171"/>
            <a:ext cx="2452065" cy="1657000"/>
          </a:xfrm>
          <a:prstGeom prst="rect">
            <a:avLst/>
          </a:prstGeom>
          <a:noFill/>
          <a:ln>
            <a:solidFill>
              <a:schemeClr val="tx1"/>
            </a:solidFill>
          </a:ln>
        </p:spPr>
      </p:pic>
      <p:sp>
        <p:nvSpPr>
          <p:cNvPr id="3" name="TextBox 2">
            <a:extLst>
              <a:ext uri="{FF2B5EF4-FFF2-40B4-BE49-F238E27FC236}">
                <a16:creationId xmlns:a16="http://schemas.microsoft.com/office/drawing/2014/main" id="{35A58B54-7566-D986-D0B5-4D6BC34DD108}"/>
              </a:ext>
            </a:extLst>
          </p:cNvPr>
          <p:cNvSpPr txBox="1"/>
          <p:nvPr/>
        </p:nvSpPr>
        <p:spPr>
          <a:xfrm>
            <a:off x="4593769" y="3429000"/>
            <a:ext cx="4658861" cy="3139321"/>
          </a:xfrm>
          <a:prstGeom prst="rect">
            <a:avLst/>
          </a:prstGeom>
          <a:noFill/>
          <a:ln>
            <a:solidFill>
              <a:schemeClr val="tx1"/>
            </a:solidFill>
          </a:ln>
        </p:spPr>
        <p:txBody>
          <a:bodyPr wrap="square">
            <a:spAutoFit/>
          </a:bodyPr>
          <a:lstStyle/>
          <a:p>
            <a:r>
              <a:rPr lang="en-US" dirty="0"/>
              <a:t>In relation to the host they colonize/infect, there are:</a:t>
            </a:r>
            <a:endParaRPr lang="sr-Cyrl-RS" dirty="0"/>
          </a:p>
          <a:p>
            <a:pPr marL="285750" indent="-285750">
              <a:buFont typeface="Arial" panose="020B0604020202020204" pitchFamily="34" charset="0"/>
              <a:buChar char="•"/>
            </a:pPr>
            <a:r>
              <a:rPr lang="en-US" b="1" dirty="0"/>
              <a:t>specific serotypes </a:t>
            </a:r>
            <a:r>
              <a:rPr lang="en-US" dirty="0"/>
              <a:t>that infect only one host species (e.g. </a:t>
            </a:r>
            <a:r>
              <a:rPr lang="en-US" b="1" dirty="0"/>
              <a:t>Typhi</a:t>
            </a:r>
            <a:r>
              <a:rPr lang="en-US" dirty="0"/>
              <a:t> and </a:t>
            </a:r>
            <a:r>
              <a:rPr lang="en-US" b="1" dirty="0" err="1"/>
              <a:t>Paratyphi</a:t>
            </a:r>
            <a:r>
              <a:rPr lang="en-US" b="1" dirty="0"/>
              <a:t> </a:t>
            </a:r>
            <a:r>
              <a:rPr lang="en-US" dirty="0"/>
              <a:t>infect only humans)</a:t>
            </a:r>
            <a:endParaRPr lang="sr-Cyrl-RS" dirty="0"/>
          </a:p>
          <a:p>
            <a:pPr marL="285750" indent="-285750">
              <a:buFont typeface="Arial" panose="020B0604020202020204" pitchFamily="34" charset="0"/>
              <a:buChar char="•"/>
            </a:pPr>
            <a:r>
              <a:rPr lang="en-US" b="1" dirty="0"/>
              <a:t>restrictive serotypes </a:t>
            </a:r>
            <a:r>
              <a:rPr lang="en-US" dirty="0"/>
              <a:t>adapted to one host species that can also cause infections in several other species (e.g. </a:t>
            </a:r>
            <a:r>
              <a:rPr lang="en-US" b="1" dirty="0" err="1"/>
              <a:t>Choleraesuis</a:t>
            </a:r>
            <a:r>
              <a:rPr lang="en-US" dirty="0"/>
              <a:t>)</a:t>
            </a:r>
            <a:endParaRPr lang="sr-Cyrl-RS" dirty="0"/>
          </a:p>
          <a:p>
            <a:pPr marL="285750" indent="-285750">
              <a:buFont typeface="Arial" panose="020B0604020202020204" pitchFamily="34" charset="0"/>
              <a:buChar char="•"/>
            </a:pPr>
            <a:r>
              <a:rPr lang="en-US" b="1" dirty="0"/>
              <a:t>generalized serotypes </a:t>
            </a:r>
            <a:r>
              <a:rPr lang="en-US" dirty="0"/>
              <a:t>that infect a wide range of hosts (</a:t>
            </a:r>
            <a:r>
              <a:rPr lang="en-US" b="1" dirty="0"/>
              <a:t>Enteritidis</a:t>
            </a:r>
            <a:r>
              <a:rPr lang="en-US" dirty="0"/>
              <a:t> and </a:t>
            </a:r>
            <a:r>
              <a:rPr lang="en-US" b="1" dirty="0"/>
              <a:t>Typhimurium</a:t>
            </a:r>
            <a:r>
              <a:rPr lang="en-US" dirty="0"/>
              <a:t>).</a:t>
            </a:r>
          </a:p>
        </p:txBody>
      </p:sp>
      <p:sp>
        <p:nvSpPr>
          <p:cNvPr id="6" name="TextBox 5">
            <a:extLst>
              <a:ext uri="{FF2B5EF4-FFF2-40B4-BE49-F238E27FC236}">
                <a16:creationId xmlns:a16="http://schemas.microsoft.com/office/drawing/2014/main" id="{06B4B7C3-461B-4305-5E5D-D29FC193B14B}"/>
              </a:ext>
            </a:extLst>
          </p:cNvPr>
          <p:cNvSpPr txBox="1"/>
          <p:nvPr/>
        </p:nvSpPr>
        <p:spPr>
          <a:xfrm>
            <a:off x="108858" y="5849864"/>
            <a:ext cx="4250872" cy="923330"/>
          </a:xfrm>
          <a:prstGeom prst="rect">
            <a:avLst/>
          </a:prstGeom>
          <a:noFill/>
        </p:spPr>
        <p:txBody>
          <a:bodyPr wrap="square">
            <a:spAutoFit/>
          </a:bodyPr>
          <a:lstStyle/>
          <a:p>
            <a:pPr algn="r"/>
            <a:r>
              <a:rPr lang="en-US" b="1" dirty="0">
                <a:solidFill>
                  <a:srgbClr val="C00000"/>
                </a:solidFill>
              </a:rPr>
              <a:t>Most human pathogens are grouped within the species </a:t>
            </a:r>
            <a:r>
              <a:rPr lang="en-US" b="1" i="1" dirty="0">
                <a:solidFill>
                  <a:srgbClr val="C00000"/>
                </a:solidFill>
              </a:rPr>
              <a:t>S. </a:t>
            </a:r>
            <a:r>
              <a:rPr lang="en-US" b="1" i="1" dirty="0" err="1">
                <a:solidFill>
                  <a:srgbClr val="C00000"/>
                </a:solidFill>
              </a:rPr>
              <a:t>еnterica</a:t>
            </a:r>
            <a:r>
              <a:rPr lang="en-US" b="1" i="1" dirty="0">
                <a:solidFill>
                  <a:srgbClr val="C00000"/>
                </a:solidFill>
              </a:rPr>
              <a:t> </a:t>
            </a:r>
            <a:r>
              <a:rPr lang="en-US" b="1" dirty="0">
                <a:solidFill>
                  <a:srgbClr val="C00000"/>
                </a:solidFill>
              </a:rPr>
              <a:t>subspecies </a:t>
            </a:r>
            <a:r>
              <a:rPr lang="en-US" b="1" i="1" dirty="0" err="1">
                <a:solidFill>
                  <a:srgbClr val="C00000"/>
                </a:solidFill>
              </a:rPr>
              <a:t>еnterica</a:t>
            </a:r>
            <a:r>
              <a:rPr lang="en-US" b="1" i="1" dirty="0">
                <a:solidFill>
                  <a:srgbClr val="C00000"/>
                </a:solidFill>
              </a:rPr>
              <a:t>.</a:t>
            </a:r>
            <a:r>
              <a:rPr lang="en-US" b="1" dirty="0">
                <a:solidFill>
                  <a:srgbClr val="C00000"/>
                </a:solidFill>
              </a:rPr>
              <a:t> </a:t>
            </a:r>
          </a:p>
        </p:txBody>
      </p:sp>
    </p:spTree>
    <p:extLst>
      <p:ext uri="{BB962C8B-B14F-4D97-AF65-F5344CB8AC3E}">
        <p14:creationId xmlns:p14="http://schemas.microsoft.com/office/powerpoint/2010/main" val="343437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728" y="938956"/>
            <a:ext cx="5867399" cy="5919044"/>
          </a:xfrm>
        </p:spPr>
        <p:txBody>
          <a:bodyPr>
            <a:normAutofit fontScale="85000" lnSpcReduction="20000"/>
          </a:bodyPr>
          <a:lstStyle/>
          <a:p>
            <a:pPr marL="0" indent="0">
              <a:lnSpc>
                <a:spcPct val="120000"/>
              </a:lnSpc>
              <a:buNone/>
            </a:pPr>
            <a:r>
              <a:rPr lang="en-US" sz="2100" i="0" u="none" strike="noStrike" baseline="0" dirty="0">
                <a:latin typeface="Palatino Linotype" panose="02040502050505030304" pitchFamily="18" charset="0"/>
              </a:rPr>
              <a:t>Within the serotypes that cause disease in humans, we distinguish: </a:t>
            </a:r>
            <a:r>
              <a:rPr lang="en-US" sz="2100" b="1" i="0" u="none" strike="noStrike" baseline="0" dirty="0">
                <a:latin typeface="Palatino Linotype" panose="02040502050505030304" pitchFamily="18" charset="0"/>
              </a:rPr>
              <a:t>non-typhoid</a:t>
            </a:r>
            <a:r>
              <a:rPr lang="en-US" sz="2100" i="0" u="none" strike="noStrike" baseline="0" dirty="0">
                <a:latin typeface="Palatino Linotype" panose="02040502050505030304" pitchFamily="18" charset="0"/>
              </a:rPr>
              <a:t> (Enteritidis and Typhimurium) and </a:t>
            </a:r>
            <a:r>
              <a:rPr lang="en-US" sz="2100" b="1" i="0" u="none" strike="noStrike" baseline="0" dirty="0">
                <a:latin typeface="Palatino Linotype" panose="02040502050505030304" pitchFamily="18" charset="0"/>
              </a:rPr>
              <a:t>typhoid serotypes </a:t>
            </a:r>
            <a:r>
              <a:rPr lang="en-US" sz="2100" i="0" u="none" strike="noStrike" baseline="0" dirty="0">
                <a:latin typeface="Palatino Linotype" panose="02040502050505030304" pitchFamily="18" charset="0"/>
              </a:rPr>
              <a:t>(Typhi and </a:t>
            </a:r>
            <a:r>
              <a:rPr lang="en-US" sz="2100" i="0" u="none" strike="noStrike" baseline="0" dirty="0" err="1">
                <a:latin typeface="Palatino Linotype" panose="02040502050505030304" pitchFamily="18" charset="0"/>
              </a:rPr>
              <a:t>Paratyphi</a:t>
            </a:r>
            <a:r>
              <a:rPr lang="en-US" sz="2100" i="0" u="none" strike="noStrike" baseline="0" dirty="0">
                <a:latin typeface="Palatino Linotype" panose="02040502050505030304" pitchFamily="18" charset="0"/>
              </a:rPr>
              <a:t> A, B and C).</a:t>
            </a:r>
          </a:p>
          <a:p>
            <a:pPr marL="0" indent="0">
              <a:lnSpc>
                <a:spcPct val="120000"/>
              </a:lnSpc>
              <a:buNone/>
            </a:pPr>
            <a:endParaRPr lang="en-US" sz="2100" dirty="0">
              <a:latin typeface="Palatino Linotype" panose="02040502050505030304" pitchFamily="18" charset="0"/>
            </a:endParaRPr>
          </a:p>
          <a:p>
            <a:pPr marL="457200" indent="-457200">
              <a:lnSpc>
                <a:spcPct val="120000"/>
              </a:lnSpc>
              <a:buFont typeface="+mj-lt"/>
              <a:buAutoNum type="arabicPeriod"/>
            </a:pPr>
            <a:r>
              <a:rPr lang="en-US" sz="2100" i="0" u="none" strike="noStrike" baseline="0" dirty="0">
                <a:latin typeface="Palatino Linotype" panose="02040502050505030304" pitchFamily="18" charset="0"/>
              </a:rPr>
              <a:t>Non-typhoid serotypes of </a:t>
            </a:r>
            <a:r>
              <a:rPr lang="en-US" sz="2100" i="1" u="none" strike="noStrike" baseline="0" dirty="0">
                <a:latin typeface="Palatino Linotype" panose="02040502050505030304" pitchFamily="18" charset="0"/>
              </a:rPr>
              <a:t>Salmonella</a:t>
            </a:r>
            <a:r>
              <a:rPr lang="en-US" sz="2100" i="0" u="none" strike="noStrike" baseline="0" dirty="0">
                <a:latin typeface="Palatino Linotype" panose="02040502050505030304" pitchFamily="18" charset="0"/>
              </a:rPr>
              <a:t> are the causative agents of salmonellosis, localized infections of the gastrointestinal tract (</a:t>
            </a:r>
            <a:r>
              <a:rPr lang="en-US" sz="2100" b="1" i="0" u="none" strike="noStrike" baseline="0" dirty="0">
                <a:solidFill>
                  <a:srgbClr val="C00000"/>
                </a:solidFill>
                <a:effectLst>
                  <a:outerShdw blurRad="38100" dist="38100" dir="2700000" algn="tl">
                    <a:srgbClr val="000000">
                      <a:alpha val="43137"/>
                    </a:srgbClr>
                  </a:outerShdw>
                </a:effectLst>
                <a:latin typeface="Palatino Linotype" panose="02040502050505030304" pitchFamily="18" charset="0"/>
              </a:rPr>
              <a:t>gastroenteritis or enterocolitis</a:t>
            </a:r>
            <a:r>
              <a:rPr lang="en-US" sz="2100" i="0" u="none" strike="noStrike" baseline="0" dirty="0">
                <a:latin typeface="Palatino Linotype" panose="02040502050505030304" pitchFamily="18" charset="0"/>
              </a:rPr>
              <a:t>).</a:t>
            </a:r>
          </a:p>
          <a:p>
            <a:pPr marL="457200" indent="-457200">
              <a:lnSpc>
                <a:spcPct val="120000"/>
              </a:lnSpc>
              <a:buFont typeface="+mj-lt"/>
              <a:buAutoNum type="arabicPeriod"/>
            </a:pPr>
            <a:r>
              <a:rPr lang="en-US" sz="2100" i="0" u="none" strike="noStrike" baseline="0" dirty="0">
                <a:latin typeface="Palatino Linotype" panose="02040502050505030304" pitchFamily="18" charset="0"/>
              </a:rPr>
              <a:t>In a small percentage of immunocompromised patients, the bacteria can disseminate from the digestive tract and cause </a:t>
            </a:r>
            <a:r>
              <a:rPr lang="en-US" sz="2100" b="1" i="0" u="none" strike="noStrike" baseline="0" dirty="0">
                <a:latin typeface="Palatino Linotype" panose="02040502050505030304" pitchFamily="18" charset="0"/>
              </a:rPr>
              <a:t>bacteremia, focal organ infections and sepsis </a:t>
            </a:r>
            <a:r>
              <a:rPr lang="en-US" sz="2100" i="0" u="none" strike="noStrike" baseline="0" dirty="0">
                <a:latin typeface="Palatino Linotype" panose="02040502050505030304" pitchFamily="18" charset="0"/>
              </a:rPr>
              <a:t>(</a:t>
            </a:r>
            <a:r>
              <a:rPr lang="en-US" sz="2100" b="1" i="0" u="none" strike="noStrike" baseline="0" dirty="0">
                <a:solidFill>
                  <a:srgbClr val="C00000"/>
                </a:solidFill>
                <a:effectLst>
                  <a:outerShdw blurRad="38100" dist="38100" dir="2700000" algn="tl">
                    <a:srgbClr val="000000">
                      <a:alpha val="43137"/>
                    </a:srgbClr>
                  </a:outerShdw>
                </a:effectLst>
                <a:latin typeface="Palatino Linotype" panose="02040502050505030304" pitchFamily="18" charset="0"/>
              </a:rPr>
              <a:t>invasive salmonellosis</a:t>
            </a:r>
            <a:r>
              <a:rPr lang="en-US" sz="2100" i="0" u="none" strike="noStrike" baseline="0" dirty="0">
                <a:latin typeface="Palatino Linotype" panose="02040502050505030304" pitchFamily="18" charset="0"/>
              </a:rPr>
              <a:t>).</a:t>
            </a:r>
          </a:p>
          <a:p>
            <a:pPr marL="457200" indent="-457200">
              <a:lnSpc>
                <a:spcPct val="120000"/>
              </a:lnSpc>
              <a:buFont typeface="+mj-lt"/>
              <a:buAutoNum type="arabicPeriod"/>
            </a:pPr>
            <a:r>
              <a:rPr lang="en-US" sz="2100" i="0" u="none" strike="noStrike" baseline="0" dirty="0">
                <a:latin typeface="Palatino Linotype" panose="02040502050505030304" pitchFamily="18" charset="0"/>
              </a:rPr>
              <a:t>Typhoid serotypes of </a:t>
            </a:r>
            <a:r>
              <a:rPr lang="en-US" sz="2100" i="1" u="none" strike="noStrike" baseline="0" dirty="0">
                <a:latin typeface="Palatino Linotype" panose="02040502050505030304" pitchFamily="18" charset="0"/>
              </a:rPr>
              <a:t>Salmonella</a:t>
            </a:r>
            <a:r>
              <a:rPr lang="en-US" sz="2100" i="0" u="none" strike="noStrike" baseline="0" dirty="0">
                <a:latin typeface="Palatino Linotype" panose="02040502050505030304" pitchFamily="18" charset="0"/>
              </a:rPr>
              <a:t> cause systemic invasive diseases designated as </a:t>
            </a:r>
            <a:r>
              <a:rPr lang="en-US" sz="2100" b="1" i="0" u="none" strike="noStrike" baseline="0" dirty="0">
                <a:solidFill>
                  <a:srgbClr val="C00000"/>
                </a:solidFill>
                <a:effectLst>
                  <a:outerShdw blurRad="38100" dist="38100" dir="2700000" algn="tl">
                    <a:srgbClr val="000000">
                      <a:alpha val="43137"/>
                    </a:srgbClr>
                  </a:outerShdw>
                </a:effectLst>
                <a:latin typeface="Palatino Linotype" panose="02040502050505030304" pitchFamily="18" charset="0"/>
              </a:rPr>
              <a:t>enteric or typhoid fever</a:t>
            </a:r>
            <a:r>
              <a:rPr lang="en-US" sz="2100" i="0" u="none" strike="noStrike" baseline="0" dirty="0">
                <a:latin typeface="Palatino Linotype" panose="02040502050505030304" pitchFamily="18" charset="0"/>
              </a:rPr>
              <a:t>.</a:t>
            </a:r>
          </a:p>
          <a:p>
            <a:pPr marL="457200" indent="-457200">
              <a:lnSpc>
                <a:spcPct val="120000"/>
              </a:lnSpc>
              <a:buFont typeface="+mj-lt"/>
              <a:buAutoNum type="arabicPeriod"/>
            </a:pPr>
            <a:r>
              <a:rPr lang="en-US" sz="2100" i="0" u="none" strike="noStrike" baseline="0" dirty="0">
                <a:latin typeface="Palatino Linotype" panose="02040502050505030304" pitchFamily="18" charset="0"/>
              </a:rPr>
              <a:t>In addition, an important clinical entity is </a:t>
            </a:r>
            <a:r>
              <a:rPr lang="en-US" sz="2100" b="1" i="0" u="none" strike="noStrike" baseline="0" dirty="0">
                <a:solidFill>
                  <a:srgbClr val="C00000"/>
                </a:solidFill>
                <a:effectLst>
                  <a:outerShdw blurRad="38100" dist="38100" dir="2700000" algn="tl">
                    <a:srgbClr val="000000">
                      <a:alpha val="43137"/>
                    </a:srgbClr>
                  </a:outerShdw>
                </a:effectLst>
                <a:latin typeface="Palatino Linotype" panose="02040502050505030304" pitchFamily="18" charset="0"/>
              </a:rPr>
              <a:t>carrier state</a:t>
            </a:r>
            <a:r>
              <a:rPr lang="en-US" sz="2100" i="0" u="none" strike="noStrike" baseline="0" dirty="0">
                <a:latin typeface="Palatino Linotype" panose="02040502050505030304" pitchFamily="18" charset="0"/>
              </a:rPr>
              <a:t>, which refers to the persistent, asymptomatic presence of bacteria in the body after an acute infection.</a:t>
            </a:r>
            <a:endParaRPr lang="sr-Cyrl-RS" sz="2100" dirty="0">
              <a:latin typeface="Palatino Linotype" panose="02040502050505030304" pitchFamily="18" charset="0"/>
            </a:endParaRPr>
          </a:p>
        </p:txBody>
      </p:sp>
      <p:sp>
        <p:nvSpPr>
          <p:cNvPr id="11" name="Rectangle 10"/>
          <p:cNvSpPr/>
          <p:nvPr/>
        </p:nvSpPr>
        <p:spPr>
          <a:xfrm>
            <a:off x="1908656" y="149037"/>
            <a:ext cx="6157545" cy="523220"/>
          </a:xfrm>
          <a:prstGeom prst="rect">
            <a:avLst/>
          </a:prstGeom>
        </p:spPr>
        <p:txBody>
          <a:bodyPr wrap="square">
            <a:spAutoFit/>
          </a:bodyPr>
          <a:lstStyle/>
          <a:p>
            <a:pPr algn="l" rtl="0"/>
            <a:r>
              <a:rPr lang="en-US" sz="2800" b="1" dirty="0">
                <a:latin typeface="Palatino Linotype" panose="02040502050505030304" pitchFamily="18" charset="0"/>
              </a:rPr>
              <a:t>Diseases caused by </a:t>
            </a:r>
            <a:r>
              <a:rPr lang="en-US" sz="2800" b="1" i="1" dirty="0">
                <a:latin typeface="Palatino Linotype" panose="02040502050505030304" pitchFamily="18" charset="0"/>
              </a:rPr>
              <a:t>Salmonella</a:t>
            </a:r>
            <a:endParaRPr lang="en-US" sz="2800" b="1" i="1" dirty="0">
              <a:solidFill>
                <a:srgbClr val="C00000"/>
              </a:solidFill>
              <a:latin typeface="Palatino Linotype" panose="02040502050505030304" pitchFamily="18" charset="0"/>
            </a:endParaRPr>
          </a:p>
        </p:txBody>
      </p:sp>
      <p:pic>
        <p:nvPicPr>
          <p:cNvPr id="2" name="Picture 2" descr="C:\Users\Ivan Jovanovic\Desktop\Mary_Mallon_in_hospital.jpg">
            <a:extLst>
              <a:ext uri="{FF2B5EF4-FFF2-40B4-BE49-F238E27FC236}">
                <a16:creationId xmlns:a16="http://schemas.microsoft.com/office/drawing/2014/main" id="{B1573D01-C0E8-569D-F637-50868C07E5F6}"/>
              </a:ext>
            </a:extLst>
          </p:cNvPr>
          <p:cNvPicPr>
            <a:picLocks noChangeAspect="1" noChangeArrowheads="1"/>
          </p:cNvPicPr>
          <p:nvPr/>
        </p:nvPicPr>
        <p:blipFill>
          <a:blip r:embed="rId2" cstate="print"/>
          <a:srcRect/>
          <a:stretch>
            <a:fillRect/>
          </a:stretch>
        </p:blipFill>
        <p:spPr bwMode="auto">
          <a:xfrm>
            <a:off x="6090682" y="3980434"/>
            <a:ext cx="3265569" cy="2768709"/>
          </a:xfrm>
          <a:prstGeom prst="rect">
            <a:avLst/>
          </a:prstGeom>
          <a:noFill/>
        </p:spPr>
      </p:pic>
      <p:pic>
        <p:nvPicPr>
          <p:cNvPr id="4" name="Picture 3">
            <a:extLst>
              <a:ext uri="{FF2B5EF4-FFF2-40B4-BE49-F238E27FC236}">
                <a16:creationId xmlns:a16="http://schemas.microsoft.com/office/drawing/2014/main" id="{CBEDE441-7F40-94DB-3B64-6B176A14FFFD}"/>
              </a:ext>
            </a:extLst>
          </p:cNvPr>
          <p:cNvPicPr>
            <a:picLocks noChangeAspect="1"/>
          </p:cNvPicPr>
          <p:nvPr/>
        </p:nvPicPr>
        <p:blipFill>
          <a:blip r:embed="rId3"/>
          <a:stretch>
            <a:fillRect/>
          </a:stretch>
        </p:blipFill>
        <p:spPr>
          <a:xfrm>
            <a:off x="6090682" y="1585903"/>
            <a:ext cx="3265569" cy="2316271"/>
          </a:xfrm>
          <a:prstGeom prst="rect">
            <a:avLst/>
          </a:prstGeom>
        </p:spPr>
      </p:pic>
    </p:spTree>
    <p:extLst>
      <p:ext uri="{BB962C8B-B14F-4D97-AF65-F5344CB8AC3E}">
        <p14:creationId xmlns:p14="http://schemas.microsoft.com/office/powerpoint/2010/main" val="1025514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361488" cy="805216"/>
          </a:xfrm>
          <a:solidFill>
            <a:schemeClr val="bg1"/>
          </a:solidFill>
        </p:spPr>
        <p:txBody>
          <a:bodyPr>
            <a:noAutofit/>
          </a:bodyPr>
          <a:lstStyle/>
          <a:p>
            <a:pPr algn="ctr" rtl="0"/>
            <a:r>
              <a:rPr lang="en-US" sz="3200" b="1" i="0" u="none" strike="noStrike" baseline="0" dirty="0">
                <a:latin typeface="Palatino Linotype" panose="02040502050505030304" pitchFamily="18" charset="0"/>
              </a:rPr>
              <a:t>Natural habitat and route of transmission</a:t>
            </a:r>
            <a:endParaRPr lang="en-US" sz="3200" dirty="0"/>
          </a:p>
        </p:txBody>
      </p:sp>
      <p:sp>
        <p:nvSpPr>
          <p:cNvPr id="3" name="Content Placeholder 2"/>
          <p:cNvSpPr>
            <a:spLocks noGrp="1"/>
          </p:cNvSpPr>
          <p:nvPr>
            <p:ph idx="1"/>
          </p:nvPr>
        </p:nvSpPr>
        <p:spPr>
          <a:xfrm>
            <a:off x="354842" y="955344"/>
            <a:ext cx="8679976" cy="2292823"/>
          </a:xfrm>
          <a:ln w="28575">
            <a:solidFill>
              <a:schemeClr val="accent3">
                <a:lumMod val="60000"/>
                <a:lumOff val="40000"/>
              </a:schemeClr>
            </a:solidFill>
            <a:prstDash val="sysDot"/>
          </a:ln>
        </p:spPr>
        <p:txBody>
          <a:bodyPr>
            <a:normAutofit fontScale="92500" lnSpcReduction="20000"/>
          </a:bodyPr>
          <a:lstStyle/>
          <a:p>
            <a:pPr marL="0" indent="0" algn="l" rtl="0">
              <a:buNone/>
            </a:pPr>
            <a:r>
              <a:rPr lang="sr-Cyrl-RS" sz="2000" i="1" dirty="0">
                <a:latin typeface="Palatino Linotype" pitchFamily="18" charset="0"/>
              </a:rPr>
              <a:t>Salmonellaе</a:t>
            </a:r>
            <a:r>
              <a:rPr lang="sr-Cyrl-RS" sz="2000" dirty="0">
                <a:latin typeface="Palatino Linotype" pitchFamily="18" charset="0"/>
              </a:rPr>
              <a:t> </a:t>
            </a:r>
            <a:r>
              <a:rPr lang="en-US" sz="2000" dirty="0">
                <a:latin typeface="Palatino Linotype" pitchFamily="18" charset="0"/>
              </a:rPr>
              <a:t>are </a:t>
            </a:r>
            <a:r>
              <a:rPr lang="ru-RU" sz="2000" b="1" i="0" u="none" strike="noStrike" baseline="0" dirty="0">
                <a:latin typeface="Palatino Linotype" panose="02040502050505030304" pitchFamily="18" charset="0"/>
              </a:rPr>
              <a:t>common inhabitant</a:t>
            </a:r>
            <a:r>
              <a:rPr lang="en-US" sz="2000" b="1" i="0" u="none" strike="noStrike" baseline="0" dirty="0">
                <a:latin typeface="Palatino Linotype" panose="02040502050505030304" pitchFamily="18" charset="0"/>
              </a:rPr>
              <a:t>s</a:t>
            </a:r>
            <a:r>
              <a:rPr lang="ru-RU" sz="2000" b="1" i="0" u="none" strike="noStrike" baseline="0" dirty="0">
                <a:latin typeface="Palatino Linotype" panose="02040502050505030304" pitchFamily="18" charset="0"/>
              </a:rPr>
              <a:t> of the physiological </a:t>
            </a:r>
            <a:r>
              <a:rPr lang="en-US" sz="2000" b="1" i="0" u="none" strike="noStrike" baseline="0" dirty="0">
                <a:latin typeface="Palatino Linotype" panose="02040502050505030304" pitchFamily="18" charset="0"/>
              </a:rPr>
              <a:t>micro</a:t>
            </a:r>
            <a:r>
              <a:rPr lang="ru-RU" sz="2000" b="1" i="0" u="none" strike="noStrike" baseline="0" dirty="0">
                <a:latin typeface="Palatino Linotype" panose="02040502050505030304" pitchFamily="18" charset="0"/>
              </a:rPr>
              <a:t>flora of many animals</a:t>
            </a:r>
            <a:r>
              <a:rPr lang="ru-RU" sz="2000" b="0" i="0" u="none" strike="noStrike" baseline="0" dirty="0">
                <a:latin typeface="Palatino Linotype" panose="02040502050505030304" pitchFamily="18" charset="0"/>
              </a:rPr>
              <a:t>, including chickens, cattle</a:t>
            </a:r>
            <a:r>
              <a:rPr lang="en-US" sz="2000" b="0" i="0" u="none" strike="noStrike" baseline="0" dirty="0">
                <a:latin typeface="Palatino Linotype" panose="02040502050505030304" pitchFamily="18" charset="0"/>
              </a:rPr>
              <a:t>s</a:t>
            </a:r>
            <a:r>
              <a:rPr lang="ru-RU" sz="2000" b="0" i="0" u="none" strike="noStrike" baseline="0" dirty="0">
                <a:latin typeface="Palatino Linotype" panose="02040502050505030304" pitchFamily="18" charset="0"/>
              </a:rPr>
              <a:t>, and reptiles (e.g. turtles)</a:t>
            </a:r>
            <a:r>
              <a:rPr lang="en-US" sz="2000" b="0" i="0" u="none" strike="noStrike" baseline="0" dirty="0">
                <a:latin typeface="Palatino Linotype" panose="02040502050505030304" pitchFamily="18" charset="0"/>
              </a:rPr>
              <a:t>.</a:t>
            </a:r>
            <a:endParaRPr lang="ru-RU" sz="2000" b="0" i="0" u="none" strike="noStrike" baseline="0" dirty="0">
              <a:latin typeface="Palatino Linotype" panose="02040502050505030304" pitchFamily="18" charset="0"/>
            </a:endParaRPr>
          </a:p>
          <a:p>
            <a:pPr marL="0" indent="0" algn="l" rtl="0">
              <a:buNone/>
            </a:pPr>
            <a:r>
              <a:rPr lang="en-US" sz="2000" dirty="0">
                <a:latin typeface="Palatino Linotype" panose="02040502050505030304" pitchFamily="18" charset="0"/>
              </a:rPr>
              <a:t>They are the leading causes of alimentary intestinal infections</a:t>
            </a:r>
            <a:r>
              <a:rPr lang="sr-Cyrl-RS" sz="2000" dirty="0">
                <a:latin typeface="Palatino Linotype" panose="02040502050505030304" pitchFamily="18" charset="0"/>
              </a:rPr>
              <a:t>-</a:t>
            </a:r>
            <a:r>
              <a:rPr lang="en-US" sz="2000" b="1" dirty="0">
                <a:latin typeface="Palatino Linotype" panose="02040502050505030304" pitchFamily="18" charset="0"/>
              </a:rPr>
              <a:t>zoonoses</a:t>
            </a:r>
            <a:r>
              <a:rPr lang="en-US" sz="2000" dirty="0">
                <a:latin typeface="Palatino Linotype" panose="02040502050505030304" pitchFamily="18" charset="0"/>
              </a:rPr>
              <a:t>.</a:t>
            </a:r>
            <a:endParaRPr lang="sr-Cyrl-RS" sz="2000" dirty="0">
              <a:latin typeface="Palatino Linotype" panose="02040502050505030304" pitchFamily="18" charset="0"/>
            </a:endParaRPr>
          </a:p>
          <a:p>
            <a:pPr marL="0" indent="0" algn="l" rtl="0">
              <a:buNone/>
            </a:pPr>
            <a:r>
              <a:rPr lang="ru-RU" sz="2000" b="0" i="0" u="none" strike="noStrike" baseline="0" dirty="0">
                <a:latin typeface="Palatino Linotype" panose="02040502050505030304" pitchFamily="18" charset="0"/>
              </a:rPr>
              <a:t>Epidemics are most common in the summer months, and are often associated with the ingestion of contaminated eggs,</a:t>
            </a:r>
            <a:r>
              <a:rPr lang="ru-RU" sz="2000" b="0" i="0" u="none" strike="noStrike" dirty="0">
                <a:latin typeface="Palatino Linotype" panose="02040502050505030304" pitchFamily="18" charset="0"/>
              </a:rPr>
              <a:t> </a:t>
            </a:r>
            <a:r>
              <a:rPr lang="ru-RU" sz="2000" b="0" i="0" u="none" strike="noStrike" baseline="0" dirty="0">
                <a:latin typeface="Palatino Linotype" panose="02040502050505030304" pitchFamily="18" charset="0"/>
              </a:rPr>
              <a:t>chicken</a:t>
            </a:r>
            <a:r>
              <a:rPr lang="en-US" sz="2000" b="0" i="0" u="none" strike="noStrike" baseline="0" dirty="0">
                <a:latin typeface="Palatino Linotype" panose="02040502050505030304" pitchFamily="18" charset="0"/>
              </a:rPr>
              <a:t> </a:t>
            </a:r>
            <a:r>
              <a:rPr lang="ru-RU" sz="2000" dirty="0">
                <a:latin typeface="Palatino Linotype" panose="02040502050505030304" pitchFamily="18" charset="0"/>
              </a:rPr>
              <a:t>salad and dairy products</a:t>
            </a:r>
            <a:r>
              <a:rPr lang="en-US" sz="2000" dirty="0">
                <a:latin typeface="Palatino Linotype" panose="02040502050505030304" pitchFamily="18" charset="0"/>
              </a:rPr>
              <a:t>.</a:t>
            </a:r>
            <a:endParaRPr lang="ru-RU" sz="2000" b="0" i="0" u="none" strike="noStrike" baseline="0" dirty="0">
              <a:latin typeface="Palatino Linotype" panose="02040502050505030304" pitchFamily="18" charset="0"/>
            </a:endParaRPr>
          </a:p>
          <a:p>
            <a:pPr marL="0" indent="0" algn="l" rtl="0">
              <a:buNone/>
            </a:pPr>
            <a:r>
              <a:rPr lang="ru-RU" sz="2000" b="1" i="0" u="none" strike="noStrike" baseline="0" dirty="0">
                <a:latin typeface="Palatino Linotype" panose="02040502050505030304" pitchFamily="18" charset="0"/>
              </a:rPr>
              <a:t>People transmit typhoid fever </a:t>
            </a:r>
            <a:r>
              <a:rPr lang="ru-RU" sz="2000" b="0" i="0" u="none" strike="noStrike" baseline="0" dirty="0">
                <a:latin typeface="Palatino Linotype" panose="02040502050505030304" pitchFamily="18" charset="0"/>
              </a:rPr>
              <a:t>although the mode of transmission often involves contaminated water or food.</a:t>
            </a:r>
          </a:p>
          <a:p>
            <a:pPr marL="0" indent="0" algn="l" rtl="0">
              <a:buNone/>
            </a:pPr>
            <a:r>
              <a:rPr lang="en-US" sz="2400" b="1" u="sng" dirty="0"/>
              <a:t>Prolonged asymptomatic carrier state</a:t>
            </a:r>
          </a:p>
        </p:txBody>
      </p:sp>
      <p:pic>
        <p:nvPicPr>
          <p:cNvPr id="45058" name="Picture 2" descr="Резултат слика за Salmonellosis"/>
          <p:cNvPicPr>
            <a:picLocks noChangeAspect="1" noChangeArrowheads="1"/>
          </p:cNvPicPr>
          <p:nvPr/>
        </p:nvPicPr>
        <p:blipFill>
          <a:blip r:embed="rId2" cstate="print"/>
          <a:srcRect l="9251" t="8780" r="6671" b="15535"/>
          <a:stretch>
            <a:fillRect/>
          </a:stretch>
        </p:blipFill>
        <p:spPr bwMode="auto">
          <a:xfrm>
            <a:off x="423080" y="3350525"/>
            <a:ext cx="2634017" cy="3336878"/>
          </a:xfrm>
          <a:prstGeom prst="rect">
            <a:avLst/>
          </a:prstGeom>
          <a:noFill/>
        </p:spPr>
      </p:pic>
      <p:pic>
        <p:nvPicPr>
          <p:cNvPr id="9" name="Picture 2" descr="C:\Users\Ivan Jovanovic\Desktop\250px-Typhoid_carrier_polluting_food_-_a_poster.jpg"/>
          <p:cNvPicPr>
            <a:picLocks noChangeAspect="1" noChangeArrowheads="1"/>
          </p:cNvPicPr>
          <p:nvPr/>
        </p:nvPicPr>
        <p:blipFill>
          <a:blip r:embed="rId3" cstate="print"/>
          <a:srcRect/>
          <a:stretch>
            <a:fillRect/>
          </a:stretch>
        </p:blipFill>
        <p:spPr bwMode="auto">
          <a:xfrm>
            <a:off x="3411942" y="3323230"/>
            <a:ext cx="2742324" cy="3330054"/>
          </a:xfrm>
          <a:prstGeom prst="rect">
            <a:avLst/>
          </a:prstGeom>
          <a:noFill/>
        </p:spPr>
      </p:pic>
      <p:pic>
        <p:nvPicPr>
          <p:cNvPr id="45059" name="Picture 3"/>
          <p:cNvPicPr>
            <a:picLocks noChangeAspect="1" noChangeArrowheads="1"/>
          </p:cNvPicPr>
          <p:nvPr/>
        </p:nvPicPr>
        <p:blipFill>
          <a:blip r:embed="rId4" cstate="print"/>
          <a:srcRect/>
          <a:stretch>
            <a:fillRect/>
          </a:stretch>
        </p:blipFill>
        <p:spPr bwMode="auto">
          <a:xfrm>
            <a:off x="6496334" y="3343701"/>
            <a:ext cx="2415653" cy="3309582"/>
          </a:xfrm>
          <a:prstGeom prst="rect">
            <a:avLst/>
          </a:prstGeom>
          <a:noFill/>
          <a:ln w="9525">
            <a:noFill/>
            <a:miter lim="800000"/>
            <a:headEnd/>
            <a:tailEnd/>
          </a:ln>
        </p:spPr>
      </p:pic>
    </p:spTree>
    <p:extLst>
      <p:ext uri="{BB962C8B-B14F-4D97-AF65-F5344CB8AC3E}">
        <p14:creationId xmlns:p14="http://schemas.microsoft.com/office/powerpoint/2010/main" val="10726249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4524"/>
            <a:ext cx="9361488" cy="900751"/>
          </a:xfrm>
          <a:solidFill>
            <a:schemeClr val="bg1"/>
          </a:solidFill>
        </p:spPr>
        <p:txBody>
          <a:bodyPr>
            <a:normAutofit/>
          </a:bodyPr>
          <a:lstStyle/>
          <a:p>
            <a:pPr algn="ctr" rtl="0"/>
            <a:r>
              <a:rPr lang="sr-Cyrl-RS" sz="2800" b="1" i="0" u="none" strike="noStrike" baseline="0" dirty="0">
                <a:latin typeface="Palatino Linotype" panose="02040502050505030304" pitchFamily="18" charset="0"/>
              </a:rPr>
              <a:t>Entry into the host organism</a:t>
            </a:r>
            <a:endParaRPr lang="en-US" sz="2800" dirty="0"/>
          </a:p>
        </p:txBody>
      </p:sp>
      <p:sp>
        <p:nvSpPr>
          <p:cNvPr id="7" name="Rectangle 6"/>
          <p:cNvSpPr/>
          <p:nvPr/>
        </p:nvSpPr>
        <p:spPr>
          <a:xfrm>
            <a:off x="4132607" y="1445609"/>
            <a:ext cx="4913195" cy="4708981"/>
          </a:xfrm>
          <a:prstGeom prst="rect">
            <a:avLst/>
          </a:prstGeom>
          <a:solidFill>
            <a:schemeClr val="accent3">
              <a:lumMod val="20000"/>
              <a:lumOff val="80000"/>
            </a:schemeClr>
          </a:solidFill>
          <a:ln>
            <a:solidFill>
              <a:schemeClr val="accent3"/>
            </a:solidFill>
          </a:ln>
        </p:spPr>
        <p:txBody>
          <a:bodyPr wrap="square">
            <a:spAutoFit/>
          </a:bodyPr>
          <a:lstStyle/>
          <a:p>
            <a:pPr algn="l" rtl="0">
              <a:buNone/>
            </a:pPr>
            <a:r>
              <a:rPr lang="sr-Cyrl-RS" sz="2000" b="1" i="1" dirty="0">
                <a:solidFill>
                  <a:srgbClr val="C00000"/>
                </a:solidFill>
                <a:latin typeface="Palatino Linotype" pitchFamily="18" charset="0"/>
              </a:rPr>
              <a:t>Salmonella</a:t>
            </a:r>
            <a:r>
              <a:rPr lang="en-US" sz="2000" b="1" i="1" dirty="0">
                <a:solidFill>
                  <a:srgbClr val="C00000"/>
                </a:solidFill>
                <a:latin typeface="Palatino Linotype" pitchFamily="18" charset="0"/>
              </a:rPr>
              <a:t>e</a:t>
            </a:r>
            <a:r>
              <a:rPr lang="sr-Cyrl-RS" sz="2000" b="1" i="1" dirty="0">
                <a:solidFill>
                  <a:srgbClr val="C00000"/>
                </a:solidFill>
                <a:latin typeface="Palatino Linotype" pitchFamily="18" charset="0"/>
              </a:rPr>
              <a:t> </a:t>
            </a:r>
            <a:r>
              <a:rPr lang="ru-RU" sz="2000" b="1" dirty="0">
                <a:solidFill>
                  <a:srgbClr val="C00000"/>
                </a:solidFill>
                <a:latin typeface="Palatino Linotype" panose="02040502050505030304" pitchFamily="18" charset="0"/>
              </a:rPr>
              <a:t>are more sensitive to </a:t>
            </a:r>
            <a:r>
              <a:rPr lang="en-US" sz="2000" b="1" dirty="0">
                <a:solidFill>
                  <a:srgbClr val="C00000"/>
                </a:solidFill>
                <a:latin typeface="Palatino Linotype" panose="02040502050505030304" pitchFamily="18" charset="0"/>
              </a:rPr>
              <a:t>gastric</a:t>
            </a:r>
            <a:r>
              <a:rPr lang="ru-RU" sz="2000" b="1" dirty="0">
                <a:solidFill>
                  <a:srgbClr val="C00000"/>
                </a:solidFill>
                <a:latin typeface="Palatino Linotype" panose="02040502050505030304" pitchFamily="18" charset="0"/>
              </a:rPr>
              <a:t> acid</a:t>
            </a:r>
            <a:r>
              <a:rPr lang="en-US" sz="2000" b="1" dirty="0">
                <a:solidFill>
                  <a:srgbClr val="C00000"/>
                </a:solidFill>
                <a:latin typeface="Palatino Linotype" panose="02040502050505030304" pitchFamily="18" charset="0"/>
              </a:rPr>
              <a:t> </a:t>
            </a:r>
            <a:r>
              <a:rPr lang="ru-RU" sz="2000" dirty="0">
                <a:latin typeface="Palatino Linotype" panose="02040502050505030304" pitchFamily="18" charset="0"/>
              </a:rPr>
              <a:t>compared to </a:t>
            </a:r>
            <a:r>
              <a:rPr lang="en-US" sz="2000" i="1" dirty="0">
                <a:latin typeface="Palatino Linotype" panose="02040502050505030304" pitchFamily="18" charset="0"/>
              </a:rPr>
              <a:t>S</a:t>
            </a:r>
            <a:r>
              <a:rPr lang="ru-RU" sz="2000" i="1" dirty="0">
                <a:latin typeface="Palatino Linotype" panose="02040502050505030304" pitchFamily="18" charset="0"/>
              </a:rPr>
              <a:t>higella</a:t>
            </a:r>
            <a:r>
              <a:rPr lang="en-US" sz="2000" i="1" dirty="0">
                <a:latin typeface="Palatino Linotype" panose="02040502050505030304" pitchFamily="18" charset="0"/>
              </a:rPr>
              <a:t>e</a:t>
            </a:r>
            <a:r>
              <a:rPr lang="en-US" sz="2000" dirty="0">
                <a:latin typeface="Palatino Linotype" panose="02040502050505030304" pitchFamily="18" charset="0"/>
              </a:rPr>
              <a:t>.</a:t>
            </a:r>
            <a:endParaRPr lang="ru-RU" sz="2000" dirty="0">
              <a:latin typeface="Palatino Linotype" panose="02040502050505030304" pitchFamily="18" charset="0"/>
            </a:endParaRPr>
          </a:p>
          <a:p>
            <a:pPr algn="l" rtl="0"/>
            <a:endParaRPr lang="ru-RU" sz="2000" dirty="0">
              <a:latin typeface="Palatino Linotype" panose="02040502050505030304" pitchFamily="18" charset="0"/>
            </a:endParaRPr>
          </a:p>
          <a:p>
            <a:pPr algn="l" rtl="0"/>
            <a:r>
              <a:rPr lang="ru-RU" sz="2000" dirty="0">
                <a:latin typeface="Palatino Linotype" panose="02040502050505030304" pitchFamily="18" charset="0"/>
              </a:rPr>
              <a:t>Relatively</a:t>
            </a:r>
            <a:r>
              <a:rPr lang="en-US" sz="2000" dirty="0">
                <a:latin typeface="Palatino Linotype" panose="02040502050505030304" pitchFamily="18" charset="0"/>
              </a:rPr>
              <a:t> </a:t>
            </a:r>
            <a:r>
              <a:rPr lang="ru-RU" sz="2000" b="1" u="sng" dirty="0">
                <a:latin typeface="Palatino Linotype" panose="02040502050505030304" pitchFamily="18" charset="0"/>
              </a:rPr>
              <a:t>large inoculum</a:t>
            </a:r>
            <a:r>
              <a:rPr lang="sr-Latn-RS" sz="2000" b="1" u="sng" dirty="0">
                <a:latin typeface="Palatino Linotype" panose="02040502050505030304" pitchFamily="18" charset="0"/>
              </a:rPr>
              <a:t> </a:t>
            </a:r>
            <a:r>
              <a:rPr lang="ru-RU" sz="2000" dirty="0">
                <a:latin typeface="Palatino Linotype" panose="02040502050505030304" pitchFamily="18" charset="0"/>
              </a:rPr>
              <a:t>(10 to 100 million </a:t>
            </a:r>
            <a:r>
              <a:rPr lang="en-US" sz="2000" dirty="0">
                <a:latin typeface="Palatino Linotype" panose="02040502050505030304" pitchFamily="18" charset="0"/>
              </a:rPr>
              <a:t>of </a:t>
            </a:r>
            <a:r>
              <a:rPr lang="ru-RU" sz="2000" dirty="0">
                <a:latin typeface="Palatino Linotype" panose="02040502050505030304" pitchFamily="18" charset="0"/>
              </a:rPr>
              <a:t>bacteria)</a:t>
            </a:r>
            <a:r>
              <a:rPr lang="en-US" sz="2000" dirty="0">
                <a:latin typeface="Palatino Linotype" panose="02040502050505030304" pitchFamily="18" charset="0"/>
              </a:rPr>
              <a:t>.</a:t>
            </a:r>
            <a:endParaRPr lang="ru-RU" sz="2000" dirty="0">
              <a:latin typeface="Palatino Linotype" panose="02040502050505030304" pitchFamily="18" charset="0"/>
            </a:endParaRPr>
          </a:p>
          <a:p>
            <a:pPr algn="l" rtl="0">
              <a:buNone/>
            </a:pPr>
            <a:endParaRPr lang="sr-Cyrl-RS" sz="2000" dirty="0">
              <a:latin typeface="Palatino Linotype" panose="02040502050505030304" pitchFamily="18" charset="0"/>
            </a:endParaRPr>
          </a:p>
          <a:p>
            <a:pPr algn="l" rtl="0">
              <a:buNone/>
            </a:pPr>
            <a:r>
              <a:rPr lang="sr-Cyrl-RS" sz="2000" dirty="0">
                <a:latin typeface="Palatino Linotype" panose="02040502050505030304" pitchFamily="18" charset="0"/>
              </a:rPr>
              <a:t>Individuals who secrete little or no </a:t>
            </a:r>
            <a:r>
              <a:rPr lang="en-US" sz="2000" dirty="0">
                <a:latin typeface="Palatino Linotype" panose="02040502050505030304" pitchFamily="18" charset="0"/>
              </a:rPr>
              <a:t>gastric</a:t>
            </a:r>
            <a:r>
              <a:rPr lang="sr-Cyrl-RS" sz="2000" dirty="0">
                <a:latin typeface="Palatino Linotype" panose="02040502050505030304" pitchFamily="18" charset="0"/>
              </a:rPr>
              <a:t> acid (with</a:t>
            </a:r>
            <a:r>
              <a:rPr lang="en-US" sz="2000" dirty="0">
                <a:latin typeface="Palatino Linotype" panose="02040502050505030304" pitchFamily="18" charset="0"/>
              </a:rPr>
              <a:t> </a:t>
            </a:r>
            <a:r>
              <a:rPr lang="sr-Cyrl-RS" sz="2000" b="1" dirty="0">
                <a:latin typeface="Palatino Linotype" panose="02040502050505030304" pitchFamily="18" charset="0"/>
              </a:rPr>
              <a:t>hypochlorhydria or achlorhydria)</a:t>
            </a:r>
            <a:r>
              <a:rPr lang="en-US" sz="2000" b="1" dirty="0">
                <a:latin typeface="Palatino Linotype" panose="02040502050505030304" pitchFamily="18" charset="0"/>
              </a:rPr>
              <a:t> </a:t>
            </a:r>
            <a:r>
              <a:rPr lang="en-US" sz="2000" dirty="0">
                <a:latin typeface="Palatino Linotype" panose="02040502050505030304" pitchFamily="18" charset="0"/>
              </a:rPr>
              <a:t>are predisposed to infection.</a:t>
            </a:r>
            <a:endParaRPr lang="sr-Cyrl-RS" sz="2000" dirty="0">
              <a:latin typeface="Palatino Linotype" panose="02040502050505030304" pitchFamily="18" charset="0"/>
            </a:endParaRPr>
          </a:p>
          <a:p>
            <a:pPr algn="l" rtl="0">
              <a:buNone/>
            </a:pPr>
            <a:endParaRPr lang="sr-Cyrl-RS" sz="2000" b="1" dirty="0">
              <a:latin typeface="Palatino Linotype" panose="02040502050505030304" pitchFamily="18" charset="0"/>
            </a:endParaRPr>
          </a:p>
          <a:p>
            <a:pPr algn="l" rtl="0"/>
            <a:r>
              <a:rPr lang="ru-RU" sz="2000" dirty="0">
                <a:latin typeface="Palatino Linotype" panose="02040502050505030304" pitchFamily="18" charset="0"/>
              </a:rPr>
              <a:t>Bacteria that survive the </a:t>
            </a:r>
            <a:r>
              <a:rPr lang="en-US" sz="2000" dirty="0">
                <a:latin typeface="Palatino Linotype" panose="02040502050505030304" pitchFamily="18" charset="0"/>
              </a:rPr>
              <a:t>gastric environment</a:t>
            </a:r>
            <a:r>
              <a:rPr lang="ru-RU" sz="2000" dirty="0">
                <a:latin typeface="Palatino Linotype" panose="02040502050505030304" pitchFamily="18" charset="0"/>
              </a:rPr>
              <a:t> continue their journey through the small intestine, all the way to the</a:t>
            </a:r>
            <a:r>
              <a:rPr lang="en-US" sz="2000" dirty="0">
                <a:latin typeface="Palatino Linotype" panose="02040502050505030304" pitchFamily="18" charset="0"/>
              </a:rPr>
              <a:t> </a:t>
            </a:r>
            <a:r>
              <a:rPr lang="ru-RU" sz="2000" b="1" dirty="0">
                <a:latin typeface="Palatino Linotype" panose="02040502050505030304" pitchFamily="18" charset="0"/>
              </a:rPr>
              <a:t>distal ileum and colon...</a:t>
            </a:r>
            <a:endParaRPr lang="ru-RU" sz="2000" dirty="0">
              <a:latin typeface="Palatino Linotype" panose="02040502050505030304" pitchFamily="18" charset="0"/>
            </a:endParaRPr>
          </a:p>
        </p:txBody>
      </p:sp>
      <p:pic>
        <p:nvPicPr>
          <p:cNvPr id="40963" name="Picture 3" descr="Salmonella spp infection scheme"/>
          <p:cNvPicPr>
            <a:picLocks noChangeAspect="1" noChangeArrowheads="1"/>
          </p:cNvPicPr>
          <p:nvPr/>
        </p:nvPicPr>
        <p:blipFill>
          <a:blip r:embed="rId2" cstate="print"/>
          <a:srcRect r="66576" b="7156"/>
          <a:stretch>
            <a:fillRect/>
          </a:stretch>
        </p:blipFill>
        <p:spPr bwMode="auto">
          <a:xfrm>
            <a:off x="315686" y="1148560"/>
            <a:ext cx="3502025" cy="5164540"/>
          </a:xfrm>
          <a:prstGeom prst="rect">
            <a:avLst/>
          </a:prstGeom>
          <a:noFill/>
        </p:spPr>
      </p:pic>
    </p:spTree>
    <p:extLst>
      <p:ext uri="{BB962C8B-B14F-4D97-AF65-F5344CB8AC3E}">
        <p14:creationId xmlns:p14="http://schemas.microsoft.com/office/powerpoint/2010/main" val="640339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
          <p:cNvPicPr>
            <a:picLocks noChangeAspect="1" noChangeArrowheads="1"/>
          </p:cNvPicPr>
          <p:nvPr/>
        </p:nvPicPr>
        <p:blipFill>
          <a:blip r:embed="rId2" cstate="print"/>
          <a:srcRect l="12753"/>
          <a:stretch>
            <a:fillRect/>
          </a:stretch>
        </p:blipFill>
        <p:spPr bwMode="auto">
          <a:xfrm>
            <a:off x="2884001" y="2806890"/>
            <a:ext cx="3753134" cy="3746310"/>
          </a:xfrm>
          <a:prstGeom prst="rect">
            <a:avLst/>
          </a:prstGeom>
          <a:noFill/>
          <a:ln w="9525">
            <a:noFill/>
            <a:miter lim="800000"/>
            <a:headEnd/>
            <a:tailEnd/>
          </a:ln>
        </p:spPr>
      </p:pic>
      <p:sp>
        <p:nvSpPr>
          <p:cNvPr id="9" name="Rectangle 8"/>
          <p:cNvSpPr/>
          <p:nvPr/>
        </p:nvSpPr>
        <p:spPr>
          <a:xfrm>
            <a:off x="204716" y="204716"/>
            <a:ext cx="8857397" cy="2246769"/>
          </a:xfrm>
          <a:prstGeom prst="rect">
            <a:avLst/>
          </a:prstGeom>
        </p:spPr>
        <p:txBody>
          <a:bodyPr wrap="square">
            <a:spAutoFit/>
          </a:bodyPr>
          <a:lstStyle/>
          <a:p>
            <a:pPr algn="l" rtl="0">
              <a:buNone/>
            </a:pPr>
            <a:r>
              <a:rPr lang="ru-RU" sz="2000" dirty="0">
                <a:latin typeface="Palatino Linotype" panose="02040502050505030304" pitchFamily="18" charset="0"/>
              </a:rPr>
              <a:t>... Bacteria can enter the</a:t>
            </a:r>
            <a:r>
              <a:rPr lang="en-US" sz="2000" dirty="0">
                <a:latin typeface="Palatino Linotype" panose="02040502050505030304" pitchFamily="18" charset="0"/>
              </a:rPr>
              <a:t> </a:t>
            </a:r>
            <a:r>
              <a:rPr lang="ru-RU" sz="2000" b="1" dirty="0">
                <a:latin typeface="Palatino Linotype" panose="02040502050505030304" pitchFamily="18" charset="0"/>
              </a:rPr>
              <a:t>M cell</a:t>
            </a:r>
            <a:r>
              <a:rPr lang="en-US" sz="2000" b="1" dirty="0">
                <a:latin typeface="Palatino Linotype" panose="02040502050505030304" pitchFamily="18" charset="0"/>
              </a:rPr>
              <a:t> </a:t>
            </a:r>
            <a:r>
              <a:rPr lang="ru-RU" sz="2000" dirty="0">
                <a:latin typeface="Palatino Linotype" panose="02040502050505030304" pitchFamily="18" charset="0"/>
              </a:rPr>
              <a:t>or</a:t>
            </a:r>
            <a:r>
              <a:rPr lang="en-US" sz="2000" dirty="0">
                <a:latin typeface="Palatino Linotype" panose="02040502050505030304" pitchFamily="18" charset="0"/>
              </a:rPr>
              <a:t> </a:t>
            </a:r>
            <a:r>
              <a:rPr lang="ru-RU" sz="2000" b="1" dirty="0">
                <a:latin typeface="Palatino Linotype" panose="02040502050505030304" pitchFamily="18" charset="0"/>
              </a:rPr>
              <a:t>through the apical membrane of </a:t>
            </a:r>
            <a:r>
              <a:rPr lang="en-US" sz="2000" b="1" dirty="0">
                <a:latin typeface="Palatino Linotype" panose="02040502050505030304" pitchFamily="18" charset="0"/>
              </a:rPr>
              <a:t>intestinal </a:t>
            </a:r>
            <a:r>
              <a:rPr lang="ru-RU" sz="2000" b="1" dirty="0">
                <a:latin typeface="Palatino Linotype" panose="02040502050505030304" pitchFamily="18" charset="0"/>
              </a:rPr>
              <a:t>epithelial cells</a:t>
            </a:r>
            <a:r>
              <a:rPr lang="ru-RU" sz="2000" dirty="0">
                <a:latin typeface="Palatino Linotype" panose="02040502050505030304" pitchFamily="18" charset="0"/>
              </a:rPr>
              <a:t>...</a:t>
            </a:r>
          </a:p>
          <a:p>
            <a:pPr algn="l" rtl="0">
              <a:buNone/>
            </a:pPr>
            <a:endParaRPr lang="sr-Cyrl-RS" sz="2000" dirty="0">
              <a:latin typeface="Palatino Linotype" panose="02040502050505030304" pitchFamily="18" charset="0"/>
            </a:endParaRPr>
          </a:p>
          <a:p>
            <a:pPr algn="l" rtl="0">
              <a:buNone/>
            </a:pPr>
            <a:endParaRPr lang="sr-Cyrl-RS" sz="2000" dirty="0">
              <a:latin typeface="Palatino Linotype" panose="02040502050505030304" pitchFamily="18" charset="0"/>
            </a:endParaRPr>
          </a:p>
          <a:p>
            <a:r>
              <a:rPr lang="sr-Cyrl-RS" sz="2000" dirty="0">
                <a:latin typeface="Palatino Linotype" panose="02040502050505030304" pitchFamily="18" charset="0"/>
              </a:rPr>
              <a:t>...</a:t>
            </a:r>
            <a:r>
              <a:rPr lang="sr-Cyrl-RS" sz="2000" i="1" dirty="0">
                <a:latin typeface="Palatino Linotype" panose="02040502050505030304" pitchFamily="18" charset="0"/>
              </a:rPr>
              <a:t>Salmonella</a:t>
            </a:r>
            <a:r>
              <a:rPr lang="sr-Cyrl-RS" sz="2000" dirty="0">
                <a:latin typeface="Palatino Linotype" panose="02040502050505030304" pitchFamily="18" charset="0"/>
              </a:rPr>
              <a:t> contact with cells causes </a:t>
            </a:r>
            <a:r>
              <a:rPr lang="en-US" sz="2000" b="1" i="1" dirty="0">
                <a:latin typeface="Palatino Linotype" panose="02040502050505030304" pitchFamily="18" charset="0"/>
              </a:rPr>
              <a:t>ruffling </a:t>
            </a:r>
            <a:r>
              <a:rPr lang="en-US" sz="2000" dirty="0">
                <a:latin typeface="Palatino Linotype" panose="02040502050505030304" pitchFamily="18" charset="0"/>
              </a:rPr>
              <a:t>of</a:t>
            </a:r>
            <a:r>
              <a:rPr lang="en-US" sz="2000" b="1" i="1" dirty="0">
                <a:latin typeface="Palatino Linotype" panose="02040502050505030304" pitchFamily="18" charset="0"/>
              </a:rPr>
              <a:t> </a:t>
            </a:r>
            <a:r>
              <a:rPr lang="sr-Cyrl-RS" sz="2000" dirty="0">
                <a:latin typeface="Palatino Linotype" panose="02040502050505030304" pitchFamily="18" charset="0"/>
              </a:rPr>
              <a:t>cell membrane.</a:t>
            </a:r>
            <a:r>
              <a:rPr lang="en-US" sz="2000" dirty="0">
                <a:latin typeface="Palatino Linotype" panose="02040502050505030304" pitchFamily="18" charset="0"/>
              </a:rPr>
              <a:t> </a:t>
            </a:r>
            <a:r>
              <a:rPr lang="sr-Cyrl-RS" sz="2000" dirty="0">
                <a:latin typeface="Palatino Linotype" panose="02040502050505030304" pitchFamily="18" charset="0"/>
              </a:rPr>
              <a:t>Visible cytoskeleton rearrangement allows bacterial entry</a:t>
            </a:r>
            <a:r>
              <a:rPr lang="en-US" sz="2000" dirty="0">
                <a:latin typeface="Palatino Linotype" panose="02040502050505030304" pitchFamily="18" charset="0"/>
              </a:rPr>
              <a:t> </a:t>
            </a:r>
            <a:r>
              <a:rPr lang="sr-Cyrl-RS" sz="2000" dirty="0">
                <a:latin typeface="Palatino Linotype" panose="02040502050505030304" pitchFamily="18" charset="0"/>
              </a:rPr>
              <a:t>inside the phagocytic vesicle</a:t>
            </a:r>
            <a:r>
              <a:rPr lang="en-US" sz="2000" dirty="0">
                <a:latin typeface="Palatino Linotype" panose="02040502050505030304" pitchFamily="18" charset="0"/>
              </a:rPr>
              <a:t> - </a:t>
            </a:r>
            <a:r>
              <a:rPr lang="sr-Cyrl-RS" sz="2000" b="1" dirty="0">
                <a:latin typeface="Palatino Linotype" panose="02040502050505030304" pitchFamily="18" charset="0"/>
              </a:rPr>
              <a:t>bacteria-mediated endocytosis</a:t>
            </a:r>
            <a:r>
              <a:rPr lang="en-US" sz="2000" b="1" dirty="0">
                <a:latin typeface="Palatino Linotype" panose="02040502050505030304" pitchFamily="18" charset="0"/>
              </a:rPr>
              <a:t>.</a:t>
            </a:r>
            <a:endParaRPr lang="sr-Cyrl-RS" sz="2000" dirty="0">
              <a:latin typeface="Palatino Linotype" panose="02040502050505030304" pitchFamily="18" charset="0"/>
            </a:endParaRPr>
          </a:p>
        </p:txBody>
      </p:sp>
    </p:spTree>
    <p:extLst>
      <p:ext uri="{BB962C8B-B14F-4D97-AF65-F5344CB8AC3E}">
        <p14:creationId xmlns:p14="http://schemas.microsoft.com/office/powerpoint/2010/main" val="640339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0"/>
            <a:ext cx="8829226" cy="1040594"/>
          </a:xfrm>
          <a:solidFill>
            <a:schemeClr val="bg1"/>
          </a:solidFill>
        </p:spPr>
        <p:txBody>
          <a:bodyPr>
            <a:normAutofit/>
          </a:bodyPr>
          <a:lstStyle/>
          <a:p>
            <a:pPr algn="l" rtl="0"/>
            <a:r>
              <a:rPr lang="en-US" sz="2400" b="1" dirty="0">
                <a:solidFill>
                  <a:srgbClr val="000000"/>
                </a:solidFill>
                <a:latin typeface="Palatino Linotype" panose="02040502050505030304" pitchFamily="18" charset="0"/>
              </a:rPr>
              <a:t>Entry into the host organism and mechanism of tissue damage </a:t>
            </a:r>
            <a:endParaRPr lang="en-US" sz="2400" b="1" dirty="0"/>
          </a:p>
        </p:txBody>
      </p:sp>
      <p:sp>
        <p:nvSpPr>
          <p:cNvPr id="3" name="Content Placeholder 2"/>
          <p:cNvSpPr>
            <a:spLocks noGrp="1"/>
          </p:cNvSpPr>
          <p:nvPr>
            <p:ph idx="1"/>
          </p:nvPr>
        </p:nvSpPr>
        <p:spPr>
          <a:xfrm>
            <a:off x="3616900" y="963223"/>
            <a:ext cx="5526224" cy="5759355"/>
          </a:xfrm>
        </p:spPr>
        <p:txBody>
          <a:bodyPr>
            <a:normAutofit fontScale="92500" lnSpcReduction="10000"/>
          </a:bodyPr>
          <a:lstStyle/>
          <a:p>
            <a:r>
              <a:rPr lang="ru-RU" sz="2100" b="0" i="1" u="none" strike="noStrike" baseline="0" dirty="0">
                <a:latin typeface="Palatino Linotype" panose="02040502050505030304" pitchFamily="18" charset="0"/>
              </a:rPr>
              <a:t>Salmonella</a:t>
            </a:r>
            <a:r>
              <a:rPr lang="ru-RU" sz="2100" b="0" i="0" u="none" strike="noStrike" baseline="0" dirty="0">
                <a:latin typeface="Palatino Linotype" panose="02040502050505030304" pitchFamily="18" charset="0"/>
              </a:rPr>
              <a:t> remain inside phagocytic vesicles</a:t>
            </a:r>
            <a:r>
              <a:rPr lang="en-US" sz="2100" b="0" i="0" u="none" strike="noStrike" baseline="0" dirty="0">
                <a:latin typeface="Palatino Linotype" panose="02040502050505030304" pitchFamily="18" charset="0"/>
              </a:rPr>
              <a:t>.</a:t>
            </a:r>
            <a:endParaRPr lang="ru-RU" sz="2100" b="0" i="0" u="none" strike="noStrike" baseline="0" dirty="0">
              <a:latin typeface="Palatino Linotype" panose="02040502050505030304" pitchFamily="18" charset="0"/>
            </a:endParaRPr>
          </a:p>
          <a:p>
            <a:endParaRPr lang="sr-Latn-RS" sz="2000" b="0" i="0" u="none" strike="noStrike" baseline="0" dirty="0">
              <a:latin typeface="Palatino Linotype" panose="02040502050505030304" pitchFamily="18" charset="0"/>
            </a:endParaRPr>
          </a:p>
          <a:p>
            <a:r>
              <a:rPr lang="ru-RU" sz="2100" b="0" i="0" u="none" strike="noStrike" baseline="0" dirty="0">
                <a:latin typeface="Palatino Linotype" panose="02040502050505030304" pitchFamily="18" charset="0"/>
              </a:rPr>
              <a:t>They are unusually resistant to </a:t>
            </a:r>
            <a:r>
              <a:rPr lang="ru-RU" sz="2100" dirty="0">
                <a:latin typeface="Palatino Linotype" panose="02040502050505030304" pitchFamily="18" charset="0"/>
              </a:rPr>
              <a:t>lysosom</a:t>
            </a:r>
            <a:r>
              <a:rPr lang="en-US" sz="2100" dirty="0">
                <a:latin typeface="Palatino Linotype" panose="02040502050505030304" pitchFamily="18" charset="0"/>
              </a:rPr>
              <a:t>al </a:t>
            </a:r>
            <a:r>
              <a:rPr lang="ru-RU" sz="2100" b="0" i="0" u="none" strike="noStrike" baseline="0" dirty="0">
                <a:latin typeface="Palatino Linotype" panose="02040502050505030304" pitchFamily="18" charset="0"/>
              </a:rPr>
              <a:t>enzymes</a:t>
            </a:r>
            <a:r>
              <a:rPr lang="en-US" sz="2100" b="0" i="0" u="none" strike="noStrike" baseline="0" dirty="0">
                <a:latin typeface="Palatino Linotype" panose="02040502050505030304" pitchFamily="18" charset="0"/>
              </a:rPr>
              <a:t> </a:t>
            </a:r>
            <a:r>
              <a:rPr lang="ru-RU" sz="2100" dirty="0">
                <a:latin typeface="Palatino Linotype" panose="02040502050505030304" pitchFamily="18" charset="0"/>
              </a:rPr>
              <a:t>and</a:t>
            </a:r>
            <a:r>
              <a:rPr lang="en-US" sz="2100" dirty="0">
                <a:latin typeface="Palatino Linotype" panose="02040502050505030304" pitchFamily="18" charset="0"/>
              </a:rPr>
              <a:t> </a:t>
            </a:r>
            <a:r>
              <a:rPr lang="ru-RU" sz="2100" b="0" i="0" u="none" strike="noStrike" baseline="0" dirty="0">
                <a:latin typeface="Palatino Linotype" panose="02040502050505030304" pitchFamily="18" charset="0"/>
              </a:rPr>
              <a:t>to antibacterial peptides-</a:t>
            </a:r>
            <a:r>
              <a:rPr lang="ru-RU" sz="2100" b="1" i="0" u="none" strike="noStrike" baseline="0" dirty="0">
                <a:latin typeface="Palatino Linotype" panose="02040502050505030304" pitchFamily="18" charset="0"/>
              </a:rPr>
              <a:t>cryptines</a:t>
            </a:r>
            <a:r>
              <a:rPr lang="en-US" sz="2100" b="1" i="0" u="none" strike="noStrike" baseline="0" dirty="0">
                <a:latin typeface="Palatino Linotype" panose="02040502050505030304" pitchFamily="18" charset="0"/>
              </a:rPr>
              <a:t> </a:t>
            </a:r>
            <a:r>
              <a:rPr lang="ru-RU" sz="2100" b="0" i="0" u="none" strike="noStrike" baseline="0" dirty="0">
                <a:latin typeface="Palatino Linotype" panose="02040502050505030304" pitchFamily="18" charset="0"/>
              </a:rPr>
              <a:t>which are produced by intestinal epithelial cells</a:t>
            </a:r>
            <a:r>
              <a:rPr lang="en-US" sz="2100" b="0" i="0" u="none" strike="noStrike" baseline="0" dirty="0">
                <a:latin typeface="Palatino Linotype" panose="02040502050505030304" pitchFamily="18" charset="0"/>
              </a:rPr>
              <a:t>.</a:t>
            </a:r>
            <a:endParaRPr lang="ru-RU" sz="2100" b="0" i="0" u="none" strike="noStrike" baseline="0" dirty="0">
              <a:latin typeface="Palatino Linotype" panose="02040502050505030304" pitchFamily="18" charset="0"/>
            </a:endParaRPr>
          </a:p>
          <a:p>
            <a:endParaRPr lang="sr-Latn-RS" sz="2000" b="0" i="0" u="none" strike="noStrike" baseline="0" dirty="0">
              <a:latin typeface="Palatino Linotype" panose="02040502050505030304" pitchFamily="18" charset="0"/>
            </a:endParaRPr>
          </a:p>
          <a:p>
            <a:r>
              <a:rPr lang="ru-RU" sz="2100" b="0" i="0" u="none" strike="noStrike" baseline="0" dirty="0">
                <a:latin typeface="Palatino Linotype" panose="02040502050505030304" pitchFamily="18" charset="0"/>
              </a:rPr>
              <a:t>Phagocytic vesicles containing bacteria travel through the cell to the basement membrane, from where the bacteria migrate into the lamina propria.</a:t>
            </a:r>
          </a:p>
          <a:p>
            <a:endParaRPr lang="sr-Latn-RS" sz="2000" dirty="0">
              <a:latin typeface="Palatino Linotype" pitchFamily="18" charset="0"/>
            </a:endParaRPr>
          </a:p>
          <a:p>
            <a:r>
              <a:rPr lang="sr-Cyrl-RS" sz="2100" i="1" dirty="0">
                <a:latin typeface="Palatino Linotype" pitchFamily="18" charset="0"/>
              </a:rPr>
              <a:t>Salmonella</a:t>
            </a:r>
            <a:r>
              <a:rPr lang="en-US" sz="2100" dirty="0">
                <a:latin typeface="Palatino Linotype" pitchFamily="18" charset="0"/>
              </a:rPr>
              <a:t> </a:t>
            </a:r>
            <a:r>
              <a:rPr lang="ru-RU" sz="2100" b="0" i="0" u="none" strike="noStrike" baseline="0" dirty="0">
                <a:latin typeface="Palatino Linotype" panose="02040502050505030304" pitchFamily="18" charset="0"/>
              </a:rPr>
              <a:t>do not divide in the epithelial cells of the intestine, but only pass through them</a:t>
            </a:r>
            <a:r>
              <a:rPr lang="en-US" sz="2100" b="0" i="0" u="none" strike="noStrike" baseline="0" dirty="0">
                <a:latin typeface="Palatino Linotype" panose="02040502050505030304" pitchFamily="18" charset="0"/>
              </a:rPr>
              <a:t>.</a:t>
            </a:r>
          </a:p>
          <a:p>
            <a:pPr marL="0" indent="0">
              <a:buNone/>
            </a:pPr>
            <a:endParaRPr lang="en-US" sz="2100" b="0" i="0" u="none" strike="noStrike" baseline="0" dirty="0">
              <a:latin typeface="Palatino Linotype" panose="02040502050505030304" pitchFamily="18" charset="0"/>
            </a:endParaRPr>
          </a:p>
          <a:p>
            <a:r>
              <a:rPr lang="en-US" sz="2100" b="0" i="0" u="none" strike="noStrike" baseline="0" dirty="0">
                <a:latin typeface="Palatino Linotype" panose="02040502050505030304" pitchFamily="18" charset="0"/>
              </a:rPr>
              <a:t>In parallel, </a:t>
            </a:r>
            <a:r>
              <a:rPr lang="en-US" sz="2100" b="1" i="0" u="none" strike="noStrike" baseline="0" dirty="0">
                <a:latin typeface="Palatino Linotype" panose="02040502050505030304" pitchFamily="18" charset="0"/>
              </a:rPr>
              <a:t>bacterial effector proteins cause the death of enterocytes</a:t>
            </a:r>
            <a:r>
              <a:rPr lang="en-US" sz="2100" b="0" i="0" u="none" strike="noStrike" baseline="0" dirty="0">
                <a:latin typeface="Palatino Linotype" panose="02040502050505030304" pitchFamily="18" charset="0"/>
              </a:rPr>
              <a:t>, their detachment, rupture, and subsequent damage to the intestinal epithelium. </a:t>
            </a:r>
            <a:endParaRPr lang="sr-Latn-RS" sz="2100" b="0" i="0" u="none" strike="noStrike" baseline="0" dirty="0">
              <a:latin typeface="Palatino Linotype" panose="02040502050505030304" pitchFamily="18" charset="0"/>
            </a:endParaRPr>
          </a:p>
        </p:txBody>
      </p:sp>
      <p:grpSp>
        <p:nvGrpSpPr>
          <p:cNvPr id="7" name="Group 6"/>
          <p:cNvGrpSpPr/>
          <p:nvPr/>
        </p:nvGrpSpPr>
        <p:grpSpPr>
          <a:xfrm>
            <a:off x="218364" y="816429"/>
            <a:ext cx="3047350" cy="2977647"/>
            <a:chOff x="313899" y="781570"/>
            <a:chExt cx="2207780" cy="1914548"/>
          </a:xfrm>
        </p:grpSpPr>
        <p:pic>
          <p:nvPicPr>
            <p:cNvPr id="39937" name="Picture 1"/>
            <p:cNvPicPr>
              <a:picLocks noChangeAspect="1" noChangeArrowheads="1"/>
            </p:cNvPicPr>
            <p:nvPr/>
          </p:nvPicPr>
          <p:blipFill>
            <a:blip r:embed="rId2" cstate="print"/>
            <a:srcRect l="45919" r="5307" b="63420"/>
            <a:stretch>
              <a:fillRect/>
            </a:stretch>
          </p:blipFill>
          <p:spPr bwMode="auto">
            <a:xfrm>
              <a:off x="416278" y="781570"/>
              <a:ext cx="2105401" cy="1914548"/>
            </a:xfrm>
            <a:prstGeom prst="rect">
              <a:avLst/>
            </a:prstGeom>
            <a:noFill/>
            <a:ln w="9525">
              <a:noFill/>
              <a:miter lim="800000"/>
              <a:headEnd/>
              <a:tailEnd/>
            </a:ln>
          </p:spPr>
        </p:pic>
        <p:sp>
          <p:nvSpPr>
            <p:cNvPr id="6" name="Rectangle 5"/>
            <p:cNvSpPr/>
            <p:nvPr/>
          </p:nvSpPr>
          <p:spPr>
            <a:xfrm>
              <a:off x="313899" y="1050878"/>
              <a:ext cx="232011" cy="1774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pic>
        <p:nvPicPr>
          <p:cNvPr id="11" name="Picture 1"/>
          <p:cNvPicPr>
            <a:picLocks noChangeAspect="1" noChangeArrowheads="1"/>
          </p:cNvPicPr>
          <p:nvPr/>
        </p:nvPicPr>
        <p:blipFill>
          <a:blip r:embed="rId2" cstate="print"/>
          <a:srcRect l="45919" t="58868" r="5307"/>
          <a:stretch>
            <a:fillRect/>
          </a:stretch>
        </p:blipFill>
        <p:spPr bwMode="auto">
          <a:xfrm>
            <a:off x="302472" y="3712029"/>
            <a:ext cx="2761857" cy="3058886"/>
          </a:xfrm>
          <a:prstGeom prst="rect">
            <a:avLst/>
          </a:prstGeom>
          <a:noFill/>
          <a:ln w="9525">
            <a:noFill/>
            <a:miter lim="800000"/>
            <a:headEnd/>
            <a:tailEnd/>
          </a:ln>
        </p:spPr>
      </p:pic>
    </p:spTree>
    <p:extLst>
      <p:ext uri="{BB962C8B-B14F-4D97-AF65-F5344CB8AC3E}">
        <p14:creationId xmlns:p14="http://schemas.microsoft.com/office/powerpoint/2010/main" val="1425100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almonella spp infection scheme"/>
          <p:cNvPicPr>
            <a:picLocks noChangeAspect="1" noChangeArrowheads="1"/>
          </p:cNvPicPr>
          <p:nvPr/>
        </p:nvPicPr>
        <p:blipFill>
          <a:blip r:embed="rId2" cstate="print"/>
          <a:srcRect l="32512" t="7626" b="7483"/>
          <a:stretch>
            <a:fillRect/>
          </a:stretch>
        </p:blipFill>
        <p:spPr bwMode="auto">
          <a:xfrm>
            <a:off x="1651379" y="3330054"/>
            <a:ext cx="5909481" cy="3527946"/>
          </a:xfrm>
          <a:prstGeom prst="rect">
            <a:avLst/>
          </a:prstGeom>
          <a:noFill/>
        </p:spPr>
      </p:pic>
      <p:sp>
        <p:nvSpPr>
          <p:cNvPr id="8" name="Content Placeholder 2"/>
          <p:cNvSpPr txBox="1">
            <a:spLocks/>
          </p:cNvSpPr>
          <p:nvPr/>
        </p:nvSpPr>
        <p:spPr>
          <a:xfrm>
            <a:off x="272955" y="259308"/>
            <a:ext cx="8870170" cy="2838735"/>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sr-Cyrl-R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During infection, bacteria activate</a:t>
            </a:r>
            <a:r>
              <a:rPr kumimoji="0" lang="en-U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MAP </a:t>
            </a:r>
            <a:r>
              <a:rPr kumimoji="0" lang="sr-Cyrl-R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kinases and consequently the production of prostaglandins,</a:t>
            </a:r>
            <a:r>
              <a:rPr kumimoji="0" lang="en-U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leukotrienes and hexoxylins and thus induce severe inflammation. The persistence of infection in the lamina propria is facilitated by their ability to kill macrophages by multiple mechanisms, including induction of apoptosis.</a:t>
            </a:r>
            <a:endParaRPr kumimoji="0" lang="ru-RU" sz="2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5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Dendritic cells also</a:t>
            </a:r>
            <a:r>
              <a:rPr kumimoji="0" lang="ru-RU" b="0" i="1" u="none" strike="noStrike" kern="1200" cap="none" spc="0" normalizeH="0" noProof="0" dirty="0">
                <a:ln>
                  <a:noFill/>
                </a:ln>
                <a:solidFill>
                  <a:schemeClr val="tx1"/>
                </a:solidFill>
                <a:effectLst/>
                <a:uLnTx/>
                <a:uFillTx/>
                <a:latin typeface="Palatino Linotype" panose="02040502050505030304" pitchFamily="18" charset="0"/>
                <a:ea typeface="+mn-ea"/>
                <a:cs typeface="+mn-cs"/>
              </a:rPr>
              <a:t> </a:t>
            </a:r>
            <a:r>
              <a:rPr kumimoji="0" lang="ru-RU"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transport bacteria from the intestinal lumen to the mesenteric lymph nodes. Some bacteria travel to the lymph nodes themselves where they are phagocytosed by macrophages</a:t>
            </a:r>
            <a:r>
              <a:rPr kumimoji="0" lang="en-US"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ru-RU"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p:txBody>
      </p:sp>
    </p:spTree>
    <p:extLst>
      <p:ext uri="{BB962C8B-B14F-4D97-AF65-F5344CB8AC3E}">
        <p14:creationId xmlns:p14="http://schemas.microsoft.com/office/powerpoint/2010/main" val="1106184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6" y="170597"/>
            <a:ext cx="9361488" cy="655094"/>
          </a:xfrm>
          <a:solidFill>
            <a:schemeClr val="bg1"/>
          </a:solidFill>
        </p:spPr>
        <p:txBody>
          <a:bodyPr>
            <a:noAutofit/>
          </a:bodyPr>
          <a:lstStyle/>
          <a:p>
            <a:r>
              <a:rPr lang="sr-Cyrl-RS" sz="2500" b="1" i="0" u="none" strike="noStrike" baseline="0" dirty="0">
                <a:latin typeface="Palatino Linotype" panose="02040502050505030304" pitchFamily="18" charset="0"/>
              </a:rPr>
              <a:t>General characteristics of the </a:t>
            </a:r>
            <a:r>
              <a:rPr lang="sr-Cyrl-RS" sz="2500" b="1" dirty="0">
                <a:latin typeface="Palatino Linotype" panose="02040502050505030304" pitchFamily="18" charset="0"/>
              </a:rPr>
              <a:t>diarrhea</a:t>
            </a:r>
            <a:r>
              <a:rPr lang="en-US" sz="2500" b="1" dirty="0">
                <a:latin typeface="Palatino Linotype" panose="02040502050505030304" pitchFamily="18" charset="0"/>
              </a:rPr>
              <a:t> </a:t>
            </a:r>
            <a:r>
              <a:rPr lang="sr-Cyrl-RS" sz="2500" b="1" i="0" u="none" strike="noStrike" baseline="0" dirty="0">
                <a:latin typeface="Palatino Linotype" panose="02040502050505030304" pitchFamily="18" charset="0"/>
              </a:rPr>
              <a:t>causative agent</a:t>
            </a:r>
            <a:r>
              <a:rPr lang="en-US" sz="2500" b="1" i="0" u="none" strike="noStrike" baseline="0" dirty="0">
                <a:latin typeface="Palatino Linotype" panose="02040502050505030304" pitchFamily="18" charset="0"/>
              </a:rPr>
              <a:t>s </a:t>
            </a:r>
            <a:endParaRPr lang="en-US" sz="2500" dirty="0"/>
          </a:p>
        </p:txBody>
      </p:sp>
      <p:sp>
        <p:nvSpPr>
          <p:cNvPr id="3" name="Content Placeholder 2"/>
          <p:cNvSpPr>
            <a:spLocks noGrp="1"/>
          </p:cNvSpPr>
          <p:nvPr>
            <p:ph idx="1"/>
          </p:nvPr>
        </p:nvSpPr>
        <p:spPr>
          <a:xfrm>
            <a:off x="191069" y="2893325"/>
            <a:ext cx="8966578" cy="3794078"/>
          </a:xfrm>
          <a:solidFill>
            <a:schemeClr val="bg1">
              <a:lumMod val="95000"/>
            </a:schemeClr>
          </a:solidFill>
        </p:spPr>
        <p:txBody>
          <a:bodyPr>
            <a:normAutofit fontScale="32500" lnSpcReduction="20000"/>
          </a:bodyPr>
          <a:lstStyle/>
          <a:p>
            <a:pPr algn="l" rtl="0"/>
            <a:endParaRPr lang="en-US" sz="1600" b="0" i="0" u="none" strike="noStrike" baseline="0" dirty="0">
              <a:solidFill>
                <a:srgbClr val="000000"/>
              </a:solidFill>
              <a:latin typeface="Palatino Linotype" panose="02040502050505030304" pitchFamily="18" charset="0"/>
            </a:endParaRPr>
          </a:p>
          <a:p>
            <a:pPr indent="-165100"/>
            <a:r>
              <a:rPr lang="sr-Cyrl-RS" sz="5500" b="0" i="0" u="none" strike="noStrike" baseline="0" dirty="0">
                <a:latin typeface="Palatino Linotype" panose="02040502050505030304" pitchFamily="18" charset="0"/>
              </a:rPr>
              <a:t>Bacteria </a:t>
            </a:r>
            <a:r>
              <a:rPr lang="en-US" sz="5500" b="0" i="0" u="none" strike="noStrike" baseline="0" dirty="0">
                <a:latin typeface="Palatino Linotype" panose="02040502050505030304" pitchFamily="18" charset="0"/>
              </a:rPr>
              <a:t>from </a:t>
            </a:r>
            <a:r>
              <a:rPr lang="sr-Cyrl-RS" sz="5500" b="0" i="0" u="none" strike="noStrike" baseline="0" dirty="0">
                <a:latin typeface="Palatino Linotype" panose="02040502050505030304" pitchFamily="18" charset="0"/>
              </a:rPr>
              <a:t>family</a:t>
            </a:r>
            <a:r>
              <a:rPr lang="en-US" sz="5500" b="0" i="0" u="none" strike="noStrike" baseline="0" dirty="0">
                <a:latin typeface="Palatino Linotype" panose="02040502050505030304" pitchFamily="18" charset="0"/>
              </a:rPr>
              <a:t> </a:t>
            </a:r>
            <a:r>
              <a:rPr lang="en-US" sz="5500" b="1" i="1" u="sng" strike="noStrike" baseline="0" dirty="0">
                <a:solidFill>
                  <a:srgbClr val="C00000"/>
                </a:solidFill>
                <a:latin typeface="Palatino Linotype" panose="02040502050505030304" pitchFamily="18" charset="0"/>
              </a:rPr>
              <a:t>Enterobacteriaceae</a:t>
            </a:r>
            <a:r>
              <a:rPr lang="en-US" sz="5500" b="1" i="1" u="sng" strike="noStrike" baseline="0" dirty="0">
                <a:latin typeface="Palatino Linotype" panose="02040502050505030304" pitchFamily="18" charset="0"/>
              </a:rPr>
              <a:t> </a:t>
            </a:r>
            <a:r>
              <a:rPr lang="sr-Cyrl-RS" sz="5500" b="0" i="0" u="none" strike="noStrike" baseline="0" dirty="0">
                <a:latin typeface="Palatino Linotype" panose="02040502050505030304" pitchFamily="18" charset="0"/>
              </a:rPr>
              <a:t>are</a:t>
            </a:r>
            <a:r>
              <a:rPr lang="en-US" sz="5500" b="0" i="0" u="none" strike="noStrike" baseline="0" dirty="0">
                <a:latin typeface="Palatino Linotype" panose="02040502050505030304" pitchFamily="18" charset="0"/>
              </a:rPr>
              <a:t> </a:t>
            </a:r>
            <a:r>
              <a:rPr lang="sr-Cyrl-RS" sz="5500" b="1" i="0" u="none" strike="noStrike" baseline="0" dirty="0">
                <a:latin typeface="Palatino Linotype" panose="02040502050505030304" pitchFamily="18" charset="0"/>
              </a:rPr>
              <a:t>mostly opportunistic bacteria</a:t>
            </a:r>
            <a:r>
              <a:rPr lang="en-US" sz="5500" b="1" i="0" u="none" strike="noStrike" baseline="0" dirty="0">
                <a:latin typeface="Palatino Linotype" panose="02040502050505030304" pitchFamily="18" charset="0"/>
              </a:rPr>
              <a:t>, </a:t>
            </a:r>
            <a:r>
              <a:rPr lang="sr-Cyrl-RS" sz="5500" b="0" i="0" u="none" strike="noStrike" baseline="0" dirty="0">
                <a:latin typeface="Palatino Linotype" panose="02040502050505030304" pitchFamily="18" charset="0"/>
              </a:rPr>
              <a:t>many of which inhabit the intestinal microflora</a:t>
            </a:r>
            <a:r>
              <a:rPr lang="en-US" sz="5500" b="0" i="0" u="none" strike="noStrike" baseline="0" dirty="0">
                <a:latin typeface="Palatino Linotype" panose="02040502050505030304" pitchFamily="18" charset="0"/>
              </a:rPr>
              <a:t> </a:t>
            </a:r>
            <a:r>
              <a:rPr lang="it-IT" sz="5500" dirty="0">
                <a:latin typeface="Palatino Linotype" panose="02040502050505030304" pitchFamily="18" charset="0"/>
              </a:rPr>
              <a:t>(</a:t>
            </a:r>
            <a:r>
              <a:rPr lang="it-IT" sz="5500" b="1" i="1" dirty="0">
                <a:latin typeface="Palatino Linotype" panose="02040502050505030304" pitchFamily="18" charset="0"/>
              </a:rPr>
              <a:t>Escherichia </a:t>
            </a:r>
            <a:r>
              <a:rPr lang="it-IT" sz="5500" dirty="0">
                <a:latin typeface="Palatino Linotype" panose="02040502050505030304" pitchFamily="18" charset="0"/>
              </a:rPr>
              <a:t>and </a:t>
            </a:r>
            <a:r>
              <a:rPr lang="it-IT" sz="5500" b="1" i="1" dirty="0">
                <a:latin typeface="Palatino Linotype" panose="02040502050505030304" pitchFamily="18" charset="0"/>
              </a:rPr>
              <a:t>Klebsiella</a:t>
            </a:r>
            <a:r>
              <a:rPr lang="it-IT" sz="5500" dirty="0">
                <a:latin typeface="Palatino Linotype" panose="02040502050505030304" pitchFamily="18" charset="0"/>
              </a:rPr>
              <a:t>)</a:t>
            </a:r>
            <a:r>
              <a:rPr lang="sr-Cyrl-RS" sz="5500" b="0" i="0" u="none" strike="noStrike" baseline="0" dirty="0">
                <a:latin typeface="Palatino Linotype" panose="02040502050505030304" pitchFamily="18" charset="0"/>
              </a:rPr>
              <a:t>. Among them there are strictly pathogenic bacteria</a:t>
            </a:r>
            <a:r>
              <a:rPr lang="en-US" sz="5500" b="0" i="0" u="none" strike="noStrike" baseline="0" dirty="0">
                <a:latin typeface="Palatino Linotype" panose="02040502050505030304" pitchFamily="18" charset="0"/>
              </a:rPr>
              <a:t> </a:t>
            </a:r>
            <a:r>
              <a:rPr lang="sr-Cyrl-RS" sz="5500" dirty="0">
                <a:latin typeface="Palatino Linotype" panose="02040502050505030304" pitchFamily="18" charset="0"/>
              </a:rPr>
              <a:t>(</a:t>
            </a:r>
            <a:r>
              <a:rPr lang="en-US" sz="5500" b="1" i="1" dirty="0">
                <a:latin typeface="Palatino Linotype" panose="02040502050505030304" pitchFamily="18" charset="0"/>
              </a:rPr>
              <a:t>Salmonella</a:t>
            </a:r>
            <a:r>
              <a:rPr lang="en-US" sz="5500" dirty="0">
                <a:latin typeface="Palatino Linotype" panose="02040502050505030304" pitchFamily="18" charset="0"/>
              </a:rPr>
              <a:t> and</a:t>
            </a:r>
            <a:r>
              <a:rPr lang="sr-Cyrl-RS" sz="5500" dirty="0">
                <a:latin typeface="Palatino Linotype" panose="02040502050505030304" pitchFamily="18" charset="0"/>
              </a:rPr>
              <a:t> </a:t>
            </a:r>
            <a:r>
              <a:rPr lang="en-US" sz="5500" b="1" i="1" dirty="0">
                <a:latin typeface="Palatino Linotype" panose="02040502050505030304" pitchFamily="18" charset="0"/>
              </a:rPr>
              <a:t>Shigella</a:t>
            </a:r>
            <a:r>
              <a:rPr lang="en-US" sz="5500" dirty="0">
                <a:latin typeface="Palatino Linotype" panose="02040502050505030304" pitchFamily="18" charset="0"/>
              </a:rPr>
              <a:t>)</a:t>
            </a:r>
            <a:r>
              <a:rPr lang="en-US" sz="5500" b="0" i="0" u="none" strike="noStrike" baseline="0" dirty="0">
                <a:latin typeface="Palatino Linotype" panose="02040502050505030304" pitchFamily="18" charset="0"/>
              </a:rPr>
              <a:t>.</a:t>
            </a:r>
          </a:p>
          <a:p>
            <a:pPr indent="-165100"/>
            <a:r>
              <a:rPr lang="en-US" sz="5500" b="0" i="0" u="none" strike="noStrike" baseline="0" dirty="0">
                <a:latin typeface="Palatino Linotype" panose="02040502050505030304" pitchFamily="18" charset="0"/>
              </a:rPr>
              <a:t>They are </a:t>
            </a:r>
            <a:r>
              <a:rPr lang="ru-RU" sz="5500" dirty="0">
                <a:latin typeface="Palatino Linotype" panose="02040502050505030304" pitchFamily="18" charset="0"/>
              </a:rPr>
              <a:t>important</a:t>
            </a:r>
            <a:r>
              <a:rPr lang="en-US" sz="5500" dirty="0">
                <a:latin typeface="Palatino Linotype" panose="02040502050505030304" pitchFamily="18" charset="0"/>
              </a:rPr>
              <a:t> c</a:t>
            </a:r>
            <a:r>
              <a:rPr lang="ru-RU" sz="5500" b="0" i="0" u="none" strike="noStrike" baseline="0" dirty="0">
                <a:latin typeface="Palatino Linotype" panose="02040502050505030304" pitchFamily="18" charset="0"/>
              </a:rPr>
              <a:t>ausative agents </a:t>
            </a:r>
            <a:r>
              <a:rPr lang="en-US" sz="5500" b="0" i="0" u="none" strike="noStrike" baseline="0" dirty="0">
                <a:latin typeface="Palatino Linotype" panose="02040502050505030304" pitchFamily="18" charset="0"/>
              </a:rPr>
              <a:t>of </a:t>
            </a:r>
            <a:r>
              <a:rPr lang="en-US" sz="5500" b="1" i="0" u="none" strike="noStrike" baseline="0" dirty="0">
                <a:solidFill>
                  <a:srgbClr val="C00000"/>
                </a:solidFill>
                <a:latin typeface="Palatino Linotype" panose="02040502050505030304" pitchFamily="18" charset="0"/>
              </a:rPr>
              <a:t>intestinal</a:t>
            </a:r>
            <a:r>
              <a:rPr lang="en-US" sz="5500" b="0" i="0" u="none" strike="noStrike" baseline="0" dirty="0">
                <a:latin typeface="Palatino Linotype" panose="02040502050505030304" pitchFamily="18" charset="0"/>
              </a:rPr>
              <a:t> </a:t>
            </a:r>
            <a:r>
              <a:rPr lang="en-US" sz="5500" b="1" i="0" u="none" strike="noStrike" baseline="0" dirty="0">
                <a:latin typeface="Palatino Linotype" panose="02040502050505030304" pitchFamily="18" charset="0"/>
              </a:rPr>
              <a:t>(</a:t>
            </a:r>
            <a:r>
              <a:rPr lang="ru-RU" sz="5500" b="1" i="0" u="none" strike="noStrike" baseline="0" dirty="0">
                <a:solidFill>
                  <a:srgbClr val="002060"/>
                </a:solidFill>
                <a:latin typeface="Palatino Linotype" panose="02040502050505030304" pitchFamily="18" charset="0"/>
              </a:rPr>
              <a:t>diarrhea</a:t>
            </a:r>
            <a:r>
              <a:rPr lang="en-US" sz="5500" b="1" i="0" u="none" strike="noStrike" baseline="0" dirty="0">
                <a:solidFill>
                  <a:srgbClr val="002060"/>
                </a:solidFill>
                <a:latin typeface="Palatino Linotype" panose="02040502050505030304" pitchFamily="18" charset="0"/>
              </a:rPr>
              <a:t>)</a:t>
            </a:r>
            <a:r>
              <a:rPr lang="ru-RU" sz="5500" b="0" i="0" u="none" strike="noStrike" baseline="0" dirty="0">
                <a:solidFill>
                  <a:srgbClr val="002060"/>
                </a:solidFill>
                <a:latin typeface="Palatino Linotype" panose="02040502050505030304" pitchFamily="18" charset="0"/>
              </a:rPr>
              <a:t>,</a:t>
            </a:r>
            <a:r>
              <a:rPr lang="en-US" sz="5500" b="0" i="0" u="none" strike="noStrike" baseline="0" dirty="0">
                <a:solidFill>
                  <a:srgbClr val="002060"/>
                </a:solidFill>
                <a:latin typeface="Palatino Linotype" panose="02040502050505030304" pitchFamily="18" charset="0"/>
              </a:rPr>
              <a:t> </a:t>
            </a:r>
            <a:r>
              <a:rPr lang="en-US" sz="5500" b="0" i="0" u="none" strike="noStrike" baseline="0" dirty="0">
                <a:latin typeface="Palatino Linotype" panose="02040502050505030304" pitchFamily="18" charset="0"/>
              </a:rPr>
              <a:t>and </a:t>
            </a:r>
            <a:r>
              <a:rPr lang="en-US" sz="5500" b="1" i="0" u="none" strike="noStrike" baseline="0" dirty="0">
                <a:solidFill>
                  <a:srgbClr val="C00000"/>
                </a:solidFill>
                <a:latin typeface="Palatino Linotype" panose="02040502050505030304" pitchFamily="18" charset="0"/>
              </a:rPr>
              <a:t>extraintestinal infections</a:t>
            </a:r>
            <a:r>
              <a:rPr lang="en-US" sz="5500" b="1" i="0" u="none" strike="noStrike" baseline="0" dirty="0">
                <a:latin typeface="Palatino Linotype" panose="02040502050505030304" pitchFamily="18" charset="0"/>
              </a:rPr>
              <a:t> </a:t>
            </a:r>
            <a:r>
              <a:rPr lang="en-US" sz="5500" b="1" i="0" u="none" strike="noStrike" baseline="0" dirty="0">
                <a:solidFill>
                  <a:srgbClr val="002060"/>
                </a:solidFill>
                <a:latin typeface="Palatino Linotype" panose="02040502050505030304" pitchFamily="18" charset="0"/>
              </a:rPr>
              <a:t>(</a:t>
            </a:r>
            <a:r>
              <a:rPr lang="ru-RU" sz="5500" b="1" i="0" u="none" strike="noStrike" baseline="0" dirty="0">
                <a:solidFill>
                  <a:srgbClr val="002060"/>
                </a:solidFill>
                <a:latin typeface="Palatino Linotype" panose="02040502050505030304" pitchFamily="18" charset="0"/>
              </a:rPr>
              <a:t>urinary infections,</a:t>
            </a:r>
            <a:r>
              <a:rPr lang="en-US" sz="5500" b="1" i="0" u="none" strike="noStrike" baseline="0" dirty="0">
                <a:solidFill>
                  <a:srgbClr val="002060"/>
                </a:solidFill>
                <a:latin typeface="Palatino Linotype" panose="02040502050505030304" pitchFamily="18" charset="0"/>
              </a:rPr>
              <a:t> </a:t>
            </a:r>
            <a:r>
              <a:rPr lang="ru-RU" sz="5500" b="1" i="0" u="none" strike="noStrike" baseline="0" dirty="0">
                <a:solidFill>
                  <a:srgbClr val="002060"/>
                </a:solidFill>
                <a:latin typeface="Palatino Linotype" panose="02040502050505030304" pitchFamily="18" charset="0"/>
              </a:rPr>
              <a:t>sepsis</a:t>
            </a:r>
            <a:r>
              <a:rPr lang="en-US" sz="5500" b="1" i="0" u="none" strike="noStrike" baseline="0" dirty="0">
                <a:solidFill>
                  <a:srgbClr val="002060"/>
                </a:solidFill>
                <a:latin typeface="Palatino Linotype" panose="02040502050505030304" pitchFamily="18" charset="0"/>
              </a:rPr>
              <a:t>, </a:t>
            </a:r>
            <a:r>
              <a:rPr lang="ru-RU" sz="5500" b="1" i="0" u="none" strike="noStrike" baseline="0" dirty="0">
                <a:solidFill>
                  <a:srgbClr val="002060"/>
                </a:solidFill>
                <a:latin typeface="Palatino Linotype" panose="02040502050505030304" pitchFamily="18" charset="0"/>
              </a:rPr>
              <a:t>meningitis</a:t>
            </a:r>
            <a:r>
              <a:rPr lang="en-US" sz="5500" b="1" i="0" u="none" strike="noStrike" baseline="0" dirty="0">
                <a:solidFill>
                  <a:srgbClr val="002060"/>
                </a:solidFill>
                <a:latin typeface="Palatino Linotype" panose="02040502050505030304" pitchFamily="18" charset="0"/>
              </a:rPr>
              <a:t>).</a:t>
            </a:r>
            <a:endParaRPr lang="ru-RU" sz="5500" b="1" dirty="0">
              <a:solidFill>
                <a:srgbClr val="002060"/>
              </a:solidFill>
              <a:latin typeface="Palatino Linotype" panose="02040502050505030304" pitchFamily="18" charset="0"/>
            </a:endParaRPr>
          </a:p>
          <a:p>
            <a:pPr algn="l" rtl="0">
              <a:buNone/>
            </a:pPr>
            <a:endParaRPr lang="ru-RU" b="0" i="0" u="none" strike="noStrike" baseline="0" dirty="0">
              <a:latin typeface="Palatino Linotype" panose="02040502050505030304" pitchFamily="18" charset="0"/>
            </a:endParaRPr>
          </a:p>
          <a:p>
            <a:pPr algn="l" rtl="0">
              <a:buNone/>
            </a:pPr>
            <a:endParaRPr lang="ru-RU" dirty="0">
              <a:latin typeface="Palatino Linotype" panose="02040502050505030304" pitchFamily="18" charset="0"/>
            </a:endParaRPr>
          </a:p>
          <a:p>
            <a:pPr algn="l" rtl="0">
              <a:buNone/>
            </a:pPr>
            <a:endParaRPr lang="ru-RU" b="0" i="0" u="none" strike="noStrike" baseline="0" dirty="0">
              <a:latin typeface="Palatino Linotype" panose="02040502050505030304" pitchFamily="18" charset="0"/>
            </a:endParaRPr>
          </a:p>
          <a:p>
            <a:pPr algn="l" rtl="0">
              <a:buNone/>
            </a:pPr>
            <a:endParaRPr lang="ru-RU" dirty="0">
              <a:latin typeface="Palatino Linotype" panose="02040502050505030304" pitchFamily="18" charset="0"/>
            </a:endParaRPr>
          </a:p>
          <a:p>
            <a:pPr indent="-165100"/>
            <a:r>
              <a:rPr lang="sr-Cyrl-RS" sz="5500" b="1" i="0" u="sng" strike="noStrike" baseline="0" dirty="0">
                <a:solidFill>
                  <a:srgbClr val="C00000"/>
                </a:solidFill>
                <a:latin typeface="Palatino Linotype" panose="02040502050505030304" pitchFamily="18" charset="0"/>
              </a:rPr>
              <a:t>Cholera</a:t>
            </a:r>
            <a:r>
              <a:rPr lang="en-US" sz="5500" b="1" i="0" u="sng" strike="noStrike" baseline="0" dirty="0">
                <a:latin typeface="Palatino Linotype" panose="02040502050505030304" pitchFamily="18" charset="0"/>
              </a:rPr>
              <a:t> </a:t>
            </a:r>
            <a:r>
              <a:rPr lang="sr-Cyrl-RS" sz="5500" b="0" i="0" u="none" strike="noStrike" baseline="0" dirty="0">
                <a:latin typeface="Palatino Linotype" panose="02040502050505030304" pitchFamily="18" charset="0"/>
              </a:rPr>
              <a:t>is an example of </a:t>
            </a:r>
            <a:r>
              <a:rPr lang="en-US" sz="5500" b="0" i="0" u="none" strike="noStrike" baseline="0" dirty="0">
                <a:latin typeface="Palatino Linotype" panose="02040502050505030304" pitchFamily="18" charset="0"/>
              </a:rPr>
              <a:t>secretory</a:t>
            </a:r>
            <a:r>
              <a:rPr lang="sr-Cyrl-RS" sz="5500" b="0" i="0" u="none" strike="noStrike" baseline="0" dirty="0">
                <a:latin typeface="Palatino Linotype" panose="02040502050505030304" pitchFamily="18" charset="0"/>
              </a:rPr>
              <a:t> diarrhea</a:t>
            </a:r>
            <a:r>
              <a:rPr lang="en-US" sz="5500" b="0" i="0" u="none" strike="noStrike" baseline="0" dirty="0">
                <a:latin typeface="Palatino Linotype" panose="02040502050505030304" pitchFamily="18" charset="0"/>
              </a:rPr>
              <a:t>. </a:t>
            </a:r>
            <a:r>
              <a:rPr lang="sr-Cyrl-RS" sz="5500" b="0" i="0" u="none" strike="noStrike" baseline="0" dirty="0">
                <a:latin typeface="Palatino Linotype" panose="02040502050505030304" pitchFamily="18" charset="0"/>
              </a:rPr>
              <a:t>It is caused by a bacterium</a:t>
            </a:r>
            <a:r>
              <a:rPr lang="en-US" sz="5500" b="0" i="0" u="none" strike="noStrike" baseline="0" dirty="0">
                <a:latin typeface="Palatino Linotype" panose="02040502050505030304" pitchFamily="18" charset="0"/>
              </a:rPr>
              <a:t> </a:t>
            </a:r>
            <a:r>
              <a:rPr lang="en-US" sz="5500" b="1" i="1" u="none" strike="noStrike" baseline="0" dirty="0">
                <a:latin typeface="Palatino Linotype" panose="02040502050505030304" pitchFamily="18" charset="0"/>
              </a:rPr>
              <a:t>Vibrio cholerae</a:t>
            </a:r>
            <a:r>
              <a:rPr lang="sr-Cyrl-RS" sz="5500" b="0" i="1" u="none" strike="noStrike" baseline="0" dirty="0">
                <a:latin typeface="Palatino Linotype" panose="02040502050505030304" pitchFamily="18" charset="0"/>
              </a:rPr>
              <a:t>,</a:t>
            </a:r>
            <a:r>
              <a:rPr lang="en-US" sz="5500" b="0" i="1" u="none" strike="noStrike" baseline="0" dirty="0">
                <a:latin typeface="Palatino Linotype" panose="02040502050505030304" pitchFamily="18" charset="0"/>
              </a:rPr>
              <a:t> </a:t>
            </a:r>
            <a:r>
              <a:rPr lang="en-US" sz="5500" b="0" u="none" strike="noStrike" baseline="0" dirty="0">
                <a:latin typeface="Palatino Linotype" panose="02040502050505030304" pitchFamily="18" charset="0"/>
              </a:rPr>
              <a:t>a </a:t>
            </a:r>
            <a:r>
              <a:rPr lang="sr-Cyrl-RS" sz="5500" dirty="0">
                <a:latin typeface="Palatino Linotype" panose="02040502050505030304" pitchFamily="18" charset="0"/>
              </a:rPr>
              <a:t>member</a:t>
            </a:r>
            <a:r>
              <a:rPr lang="en-US" sz="5500" dirty="0">
                <a:latin typeface="Palatino Linotype" panose="02040502050505030304" pitchFamily="18" charset="0"/>
              </a:rPr>
              <a:t> of </a:t>
            </a:r>
            <a:r>
              <a:rPr lang="sr-Cyrl-RS" sz="5500" b="0" i="0" u="none" strike="noStrike" baseline="0" dirty="0">
                <a:latin typeface="Palatino Linotype" panose="02040502050505030304" pitchFamily="18" charset="0"/>
              </a:rPr>
              <a:t>family </a:t>
            </a:r>
            <a:r>
              <a:rPr lang="en-US" sz="5500" b="1" i="1" u="sng" strike="noStrike" baseline="0" dirty="0">
                <a:solidFill>
                  <a:srgbClr val="C00000"/>
                </a:solidFill>
                <a:latin typeface="Palatino Linotype" panose="02040502050505030304" pitchFamily="18" charset="0"/>
              </a:rPr>
              <a:t>Vibrionaceae:</a:t>
            </a:r>
            <a:endParaRPr lang="sr-Cyrl-RS" sz="5500" b="0" i="0" u="sng" strike="noStrike" baseline="0" dirty="0">
              <a:latin typeface="Palatino Linotype" panose="02040502050505030304" pitchFamily="18" charset="0"/>
            </a:endParaRPr>
          </a:p>
          <a:p>
            <a:pPr indent="-165100" algn="l" rtl="0">
              <a:buNone/>
            </a:pPr>
            <a:r>
              <a:rPr lang="sr-Cyrl-RS" sz="5500" dirty="0">
                <a:latin typeface="Palatino Linotype" panose="02040502050505030304" pitchFamily="18" charset="0"/>
              </a:rPr>
              <a:t>        </a:t>
            </a:r>
            <a:r>
              <a:rPr lang="en-US" sz="5500" b="1" i="0" u="none" strike="noStrike" baseline="0" dirty="0">
                <a:latin typeface="Palatino Linotype" panose="02040502050505030304" pitchFamily="18" charset="0"/>
              </a:rPr>
              <a:t>cholera is caused by serogroups O1 and O139 (produce cholera toxin)</a:t>
            </a:r>
            <a:endParaRPr lang="ru-RU" sz="5500" b="1" i="0" u="none" strike="noStrike" baseline="0" dirty="0">
              <a:latin typeface="Palatino Linotype" panose="02040502050505030304" pitchFamily="18" charset="0"/>
            </a:endParaRPr>
          </a:p>
          <a:p>
            <a:pPr indent="-165100" algn="l" rtl="0">
              <a:buNone/>
            </a:pPr>
            <a:r>
              <a:rPr lang="ru-RU" sz="5500" b="0" i="0" u="none" strike="noStrike" baseline="0" dirty="0">
                <a:latin typeface="Palatino Linotype" panose="02040502050505030304" pitchFamily="18" charset="0"/>
              </a:rPr>
              <a:t>        </a:t>
            </a:r>
            <a:r>
              <a:rPr lang="en-US" sz="5500" dirty="0">
                <a:latin typeface="Palatino Linotype" panose="02040502050505030304" pitchFamily="18" charset="0"/>
              </a:rPr>
              <a:t>t</a:t>
            </a:r>
            <a:r>
              <a:rPr lang="en-US" sz="5500" b="0" i="0" u="none" strike="noStrike" baseline="0" dirty="0">
                <a:latin typeface="Palatino Linotype" panose="02040502050505030304" pitchFamily="18" charset="0"/>
              </a:rPr>
              <a:t>here are two biotypes of the O1 serogroup: </a:t>
            </a:r>
            <a:r>
              <a:rPr lang="en-US" sz="5500" b="1" i="0" u="none" strike="noStrike" baseline="0" dirty="0">
                <a:latin typeface="Palatino Linotype" panose="02040502050505030304" pitchFamily="18" charset="0"/>
              </a:rPr>
              <a:t>classical </a:t>
            </a:r>
            <a:r>
              <a:rPr lang="en-US" sz="5500" b="0" i="0" u="none" strike="noStrike" baseline="0" dirty="0">
                <a:latin typeface="Palatino Linotype" panose="02040502050505030304" pitchFamily="18" charset="0"/>
              </a:rPr>
              <a:t>and “</a:t>
            </a:r>
            <a:r>
              <a:rPr lang="en-US" sz="5500" b="1" i="0" u="none" strike="noStrike" baseline="0" dirty="0">
                <a:latin typeface="Palatino Linotype" panose="02040502050505030304" pitchFamily="18" charset="0"/>
              </a:rPr>
              <a:t>El Tor</a:t>
            </a:r>
            <a:r>
              <a:rPr lang="en-US" sz="5500" b="0" i="0" u="none" strike="noStrike" baseline="0" dirty="0">
                <a:latin typeface="Palatino Linotype" panose="02040502050505030304" pitchFamily="18" charset="0"/>
              </a:rPr>
              <a:t>”</a:t>
            </a:r>
            <a:endParaRPr lang="ru-RU" sz="5500" b="1" i="0" u="none" strike="noStrike" baseline="0" dirty="0">
              <a:latin typeface="Palatino Linotype" panose="02040502050505030304" pitchFamily="18" charset="0"/>
            </a:endParaRPr>
          </a:p>
          <a:p>
            <a:pPr indent="-165100" algn="l" rtl="0"/>
            <a:r>
              <a:rPr lang="sr-Cyrl-RS" sz="5500" b="0" i="0" u="none" strike="noStrike" baseline="0" dirty="0">
                <a:latin typeface="Palatino Linotype" panose="02040502050505030304" pitchFamily="18" charset="0"/>
              </a:rPr>
              <a:t>Among bacteria of the family</a:t>
            </a:r>
            <a:r>
              <a:rPr lang="en-US" sz="5500" b="0" i="0" u="none" strike="noStrike" baseline="0" dirty="0">
                <a:latin typeface="Palatino Linotype" panose="02040502050505030304" pitchFamily="18" charset="0"/>
              </a:rPr>
              <a:t> </a:t>
            </a:r>
            <a:r>
              <a:rPr lang="en-US" sz="5500" b="0" i="1" u="none" strike="noStrike" baseline="0" dirty="0">
                <a:latin typeface="Palatino Linotype" panose="02040502050505030304" pitchFamily="18" charset="0"/>
              </a:rPr>
              <a:t>Vibrionaceae </a:t>
            </a:r>
            <a:r>
              <a:rPr lang="sr-Cyrl-RS" sz="5500" b="0" i="0" u="none" strike="noStrike" baseline="0" dirty="0">
                <a:latin typeface="Palatino Linotype" panose="02040502050505030304" pitchFamily="18" charset="0"/>
              </a:rPr>
              <a:t>there are opportunistic pathogenic bacteria that can cause epidemic cholera, sporadic diarrhea</a:t>
            </a:r>
            <a:r>
              <a:rPr lang="en-US" sz="5500" b="0" i="0" u="none" strike="noStrike" baseline="0" dirty="0">
                <a:latin typeface="Palatino Linotype" panose="02040502050505030304" pitchFamily="18" charset="0"/>
              </a:rPr>
              <a:t> </a:t>
            </a:r>
            <a:r>
              <a:rPr lang="sr-Cyrl-RS" sz="5500" b="0" i="0" u="none" strike="noStrike" dirty="0">
                <a:latin typeface="Palatino Linotype" panose="02040502050505030304" pitchFamily="18" charset="0"/>
              </a:rPr>
              <a:t>and</a:t>
            </a:r>
            <a:r>
              <a:rPr lang="en-US" sz="5500" b="0" i="0" u="none" strike="noStrike" dirty="0">
                <a:latin typeface="Palatino Linotype" panose="02040502050505030304" pitchFamily="18" charset="0"/>
              </a:rPr>
              <a:t> </a:t>
            </a:r>
            <a:r>
              <a:rPr lang="sr-Cyrl-RS" sz="5500" b="0" i="0" u="none" strike="noStrike" baseline="0" dirty="0">
                <a:latin typeface="Palatino Linotype" panose="02040502050505030304" pitchFamily="18" charset="0"/>
              </a:rPr>
              <a:t>bacterial skin infections</a:t>
            </a:r>
            <a:r>
              <a:rPr lang="en-US" sz="5500" b="0" i="0" u="none" strike="noStrike" baseline="0" dirty="0">
                <a:latin typeface="Palatino Linotype" panose="02040502050505030304" pitchFamily="18" charset="0"/>
              </a:rPr>
              <a:t>.</a:t>
            </a:r>
            <a:endParaRPr lang="sr-Cyrl-RS" sz="5500" b="0" i="0" u="none" strike="noStrike" baseline="0" dirty="0">
              <a:latin typeface="Palatino Linotype" panose="02040502050505030304" pitchFamily="18" charset="0"/>
            </a:endParaRPr>
          </a:p>
        </p:txBody>
      </p:sp>
      <p:sp>
        <p:nvSpPr>
          <p:cNvPr id="4" name="Rectangle 3"/>
          <p:cNvSpPr/>
          <p:nvPr/>
        </p:nvSpPr>
        <p:spPr>
          <a:xfrm>
            <a:off x="191068" y="2879679"/>
            <a:ext cx="8952932" cy="1446661"/>
          </a:xfrm>
          <a:prstGeom prst="rect">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 name="Rectangle 4"/>
          <p:cNvSpPr/>
          <p:nvPr/>
        </p:nvSpPr>
        <p:spPr>
          <a:xfrm>
            <a:off x="204717" y="4626590"/>
            <a:ext cx="8939284" cy="2060812"/>
          </a:xfrm>
          <a:prstGeom prst="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srgbClr val="002060"/>
              </a:solidFill>
            </a:endParaRPr>
          </a:p>
        </p:txBody>
      </p:sp>
      <p:sp>
        <p:nvSpPr>
          <p:cNvPr id="6" name="Rectangle 5"/>
          <p:cNvSpPr/>
          <p:nvPr/>
        </p:nvSpPr>
        <p:spPr>
          <a:xfrm>
            <a:off x="333753" y="982345"/>
            <a:ext cx="8496347" cy="1754326"/>
          </a:xfrm>
          <a:prstGeom prst="rect">
            <a:avLst/>
          </a:prstGeom>
        </p:spPr>
        <p:txBody>
          <a:bodyPr wrap="square">
            <a:spAutoFit/>
          </a:bodyPr>
          <a:lstStyle/>
          <a:p>
            <a:pPr algn="ctr" rtl="0">
              <a:buNone/>
            </a:pPr>
            <a:r>
              <a:rPr lang="sr-Cyrl-RS" sz="2000" dirty="0">
                <a:latin typeface="Palatino Linotype" panose="02040502050505030304" pitchFamily="18" charset="0"/>
              </a:rPr>
              <a:t>The largest number of intestinal bacteria that cause </a:t>
            </a:r>
            <a:r>
              <a:rPr lang="en-US" sz="2000" dirty="0">
                <a:latin typeface="Palatino Linotype" panose="02040502050505030304" pitchFamily="18" charset="0"/>
              </a:rPr>
              <a:t>secretory</a:t>
            </a:r>
            <a:r>
              <a:rPr lang="sr-Cyrl-RS" sz="2000" dirty="0">
                <a:latin typeface="Palatino Linotype" panose="02040502050505030304" pitchFamily="18" charset="0"/>
              </a:rPr>
              <a:t> diarrhea belong</a:t>
            </a:r>
            <a:r>
              <a:rPr lang="en-US" sz="2000" dirty="0">
                <a:latin typeface="Palatino Linotype" panose="02040502050505030304" pitchFamily="18" charset="0"/>
              </a:rPr>
              <a:t> to </a:t>
            </a:r>
            <a:r>
              <a:rPr lang="ru-RU" sz="2000" b="1" dirty="0">
                <a:solidFill>
                  <a:srgbClr val="002060"/>
                </a:solidFill>
                <a:latin typeface="Palatino Linotype" panose="02040502050505030304" pitchFamily="18" charset="0"/>
              </a:rPr>
              <a:t>facultatively anaerobic</a:t>
            </a:r>
            <a:r>
              <a:rPr lang="en-US" sz="2000" b="1" dirty="0">
                <a:solidFill>
                  <a:srgbClr val="002060"/>
                </a:solidFill>
                <a:latin typeface="Palatino Linotype" panose="02040502050505030304" pitchFamily="18" charset="0"/>
              </a:rPr>
              <a:t> </a:t>
            </a:r>
            <a:r>
              <a:rPr lang="ru-RU" sz="2000" b="1" i="1" dirty="0">
                <a:solidFill>
                  <a:srgbClr val="002060"/>
                </a:solidFill>
                <a:latin typeface="Palatino Linotype" panose="02040502050505030304" pitchFamily="18" charset="0"/>
              </a:rPr>
              <a:t>Gram</a:t>
            </a:r>
            <a:r>
              <a:rPr lang="en-US" sz="2000" b="1" i="1" dirty="0">
                <a:solidFill>
                  <a:srgbClr val="002060"/>
                </a:solidFill>
                <a:latin typeface="Palatino Linotype" panose="02040502050505030304" pitchFamily="18" charset="0"/>
              </a:rPr>
              <a:t>-</a:t>
            </a:r>
            <a:r>
              <a:rPr lang="ru-RU" sz="2000" b="1" dirty="0">
                <a:solidFill>
                  <a:srgbClr val="002060"/>
                </a:solidFill>
                <a:latin typeface="Palatino Linotype" panose="02040502050505030304" pitchFamily="18" charset="0"/>
              </a:rPr>
              <a:t>negative bacilli</a:t>
            </a:r>
            <a:r>
              <a:rPr lang="sr-Cyrl-RS" sz="2000" dirty="0">
                <a:solidFill>
                  <a:srgbClr val="002060"/>
                </a:solidFill>
                <a:latin typeface="Palatino Linotype" panose="02040502050505030304" pitchFamily="18" charset="0"/>
              </a:rPr>
              <a:t> </a:t>
            </a:r>
            <a:r>
              <a:rPr lang="sr-Cyrl-RS" sz="2000" dirty="0">
                <a:latin typeface="Palatino Linotype" panose="02040502050505030304" pitchFamily="18" charset="0"/>
              </a:rPr>
              <a:t>from the famil</a:t>
            </a:r>
            <a:r>
              <a:rPr lang="en-US" sz="2000" dirty="0" err="1">
                <a:latin typeface="Palatino Linotype" panose="02040502050505030304" pitchFamily="18" charset="0"/>
              </a:rPr>
              <a:t>ies</a:t>
            </a:r>
            <a:r>
              <a:rPr lang="en-US" sz="2000" dirty="0">
                <a:latin typeface="Palatino Linotype" panose="02040502050505030304" pitchFamily="18" charset="0"/>
              </a:rPr>
              <a:t>:</a:t>
            </a:r>
            <a:endParaRPr lang="sr-Cyrl-RS" sz="2000" dirty="0">
              <a:latin typeface="Palatino Linotype" panose="02040502050505030304" pitchFamily="18" charset="0"/>
            </a:endParaRPr>
          </a:p>
          <a:p>
            <a:pPr algn="ctr" rtl="0"/>
            <a:endParaRPr lang="sr-Cyrl-RS" sz="1600" b="1" i="1" dirty="0">
              <a:solidFill>
                <a:srgbClr val="C00000"/>
              </a:solidFill>
              <a:latin typeface="Palatino Linotype" panose="02040502050505030304" pitchFamily="18" charset="0"/>
            </a:endParaRPr>
          </a:p>
          <a:p>
            <a:pPr algn="ctr" rtl="0"/>
            <a:r>
              <a:rPr lang="en-US" sz="3200" b="1" i="1" dirty="0">
                <a:solidFill>
                  <a:srgbClr val="C00000"/>
                </a:solidFill>
                <a:latin typeface="Palatino Linotype" panose="02040502050505030304" pitchFamily="18" charset="0"/>
              </a:rPr>
              <a:t>Enterobacteriaceae </a:t>
            </a:r>
            <a:r>
              <a:rPr lang="sr-Cyrl-RS" sz="3200" b="1" dirty="0">
                <a:solidFill>
                  <a:srgbClr val="C00000"/>
                </a:solidFill>
                <a:latin typeface="Palatino Linotype" panose="02040502050505030304" pitchFamily="18" charset="0"/>
              </a:rPr>
              <a:t>and</a:t>
            </a:r>
            <a:r>
              <a:rPr lang="en-US" sz="3200" b="1" dirty="0">
                <a:solidFill>
                  <a:srgbClr val="C00000"/>
                </a:solidFill>
                <a:latin typeface="Palatino Linotype" panose="02040502050505030304" pitchFamily="18" charset="0"/>
              </a:rPr>
              <a:t> </a:t>
            </a:r>
            <a:r>
              <a:rPr lang="en-US" sz="3200" b="1" i="1" dirty="0">
                <a:solidFill>
                  <a:srgbClr val="C00000"/>
                </a:solidFill>
                <a:latin typeface="Palatino Linotype" panose="02040502050505030304" pitchFamily="18" charset="0"/>
              </a:rPr>
              <a:t>Vibrionaceae </a:t>
            </a:r>
          </a:p>
        </p:txBody>
      </p:sp>
    </p:spTree>
    <p:extLst>
      <p:ext uri="{BB962C8B-B14F-4D97-AF65-F5344CB8AC3E}">
        <p14:creationId xmlns:p14="http://schemas.microsoft.com/office/powerpoint/2010/main" val="330182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494" y="283029"/>
            <a:ext cx="7810500" cy="854529"/>
          </a:xfrm>
          <a:solidFill>
            <a:schemeClr val="bg1"/>
          </a:solidFill>
          <a:ln>
            <a:solidFill>
              <a:schemeClr val="bg1"/>
            </a:solidFill>
          </a:ln>
        </p:spPr>
        <p:txBody>
          <a:bodyPr>
            <a:normAutofit/>
          </a:bodyPr>
          <a:lstStyle/>
          <a:p>
            <a:pPr rtl="0"/>
            <a:r>
              <a:rPr lang="sr-Cyrl-RS" sz="3100" b="1" i="0" u="none" strike="noStrike" baseline="0" dirty="0">
                <a:solidFill>
                  <a:srgbClr val="C00000"/>
                </a:solidFill>
                <a:latin typeface="Palatino Linotype" panose="02040502050505030304" pitchFamily="18" charset="0"/>
              </a:rPr>
              <a:t>Pathogenesis of gastroenteritis</a:t>
            </a:r>
            <a:endParaRPr lang="en-US" sz="3100" b="1" i="1" dirty="0"/>
          </a:p>
        </p:txBody>
      </p:sp>
      <p:grpSp>
        <p:nvGrpSpPr>
          <p:cNvPr id="10" name="Group 9"/>
          <p:cNvGrpSpPr/>
          <p:nvPr/>
        </p:nvGrpSpPr>
        <p:grpSpPr>
          <a:xfrm>
            <a:off x="2367529" y="3926012"/>
            <a:ext cx="4626430" cy="2931988"/>
            <a:chOff x="2238235" y="2947916"/>
            <a:chExt cx="5076966" cy="3910084"/>
          </a:xfrm>
        </p:grpSpPr>
        <p:pic>
          <p:nvPicPr>
            <p:cNvPr id="37890" name="Picture 2" descr="War and peace at mucosal surfaces"/>
            <p:cNvPicPr>
              <a:picLocks noChangeAspect="1" noChangeArrowheads="1"/>
            </p:cNvPicPr>
            <p:nvPr/>
          </p:nvPicPr>
          <p:blipFill>
            <a:blip r:embed="rId2" cstate="print"/>
            <a:srcRect b="5124"/>
            <a:stretch>
              <a:fillRect/>
            </a:stretch>
          </p:blipFill>
          <p:spPr bwMode="auto">
            <a:xfrm>
              <a:off x="2238235" y="2947916"/>
              <a:ext cx="5076966" cy="3910084"/>
            </a:xfrm>
            <a:prstGeom prst="rect">
              <a:avLst/>
            </a:prstGeom>
            <a:noFill/>
          </p:spPr>
        </p:pic>
        <p:sp>
          <p:nvSpPr>
            <p:cNvPr id="6" name="Rectangle 5"/>
            <p:cNvSpPr/>
            <p:nvPr/>
          </p:nvSpPr>
          <p:spPr>
            <a:xfrm>
              <a:off x="5923129" y="5667178"/>
              <a:ext cx="1160060" cy="324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9" name="Rectangle 8"/>
          <p:cNvSpPr/>
          <p:nvPr/>
        </p:nvSpPr>
        <p:spPr>
          <a:xfrm>
            <a:off x="286165" y="1311255"/>
            <a:ext cx="8789158" cy="2515240"/>
          </a:xfrm>
          <a:prstGeom prst="rect">
            <a:avLst/>
          </a:prstGeom>
        </p:spPr>
        <p:txBody>
          <a:bodyPr wrap="square">
            <a:spAutoFit/>
          </a:bodyPr>
          <a:lstStyle/>
          <a:p>
            <a:pPr algn="ctr" rtl="0">
              <a:lnSpc>
                <a:spcPct val="110000"/>
              </a:lnSpc>
              <a:spcBef>
                <a:spcPts val="0"/>
              </a:spcBef>
            </a:pPr>
            <a:r>
              <a:rPr lang="en-US" dirty="0"/>
              <a:t>The interaction of intestinal epithelial cells and </a:t>
            </a:r>
            <a:r>
              <a:rPr lang="en-US" i="1" dirty="0"/>
              <a:t>Salmonella</a:t>
            </a:r>
            <a:r>
              <a:rPr lang="en-US" dirty="0"/>
              <a:t>, which cause gastroenteritis, activates an </a:t>
            </a:r>
            <a:r>
              <a:rPr lang="en-US" b="1" dirty="0"/>
              <a:t>inflammatory response </a:t>
            </a:r>
            <a:r>
              <a:rPr lang="en-US" dirty="0"/>
              <a:t>that results in </a:t>
            </a:r>
            <a:r>
              <a:rPr lang="en-US" b="1" dirty="0"/>
              <a:t>intestinal mucosa damage</a:t>
            </a:r>
            <a:r>
              <a:rPr lang="en-US" dirty="0"/>
              <a:t>. </a:t>
            </a:r>
          </a:p>
          <a:p>
            <a:pPr algn="ctr" rtl="0">
              <a:lnSpc>
                <a:spcPct val="110000"/>
              </a:lnSpc>
              <a:spcBef>
                <a:spcPts val="0"/>
              </a:spcBef>
            </a:pPr>
            <a:r>
              <a:rPr lang="ru-RU" dirty="0"/>
              <a:t>Bacterial invasion and transcytosis of enterocytes are accompanied by increased vascular permeability and influx</a:t>
            </a:r>
            <a:r>
              <a:rPr lang="en-US" dirty="0"/>
              <a:t> of </a:t>
            </a:r>
            <a:r>
              <a:rPr lang="sr-Latn-RS" dirty="0"/>
              <a:t>PMN</a:t>
            </a:r>
            <a:r>
              <a:rPr lang="en-US" dirty="0"/>
              <a:t>. </a:t>
            </a:r>
            <a:r>
              <a:rPr lang="ru-RU" dirty="0"/>
              <a:t>All of the above results in diarrhea.</a:t>
            </a:r>
            <a:r>
              <a:rPr lang="en-US" dirty="0"/>
              <a:t> </a:t>
            </a:r>
            <a:r>
              <a:rPr lang="ru-RU" b="1" dirty="0"/>
              <a:t>This inflammatory process remains localized in the mucosa and submucosa.</a:t>
            </a:r>
            <a:r>
              <a:rPr lang="en-US" b="1" dirty="0"/>
              <a:t> </a:t>
            </a:r>
            <a:r>
              <a:rPr lang="ru-RU" dirty="0"/>
              <a:t>However, some strains invade more deeply, entering the bloodstream from where they disseminate to distant organs.</a:t>
            </a:r>
          </a:p>
        </p:txBody>
      </p:sp>
    </p:spTree>
    <p:extLst>
      <p:ext uri="{BB962C8B-B14F-4D97-AF65-F5344CB8AC3E}">
        <p14:creationId xmlns:p14="http://schemas.microsoft.com/office/powerpoint/2010/main" val="37063819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361488" cy="818866"/>
          </a:xfrm>
          <a:solidFill>
            <a:schemeClr val="bg1"/>
          </a:solidFill>
          <a:ln>
            <a:solidFill>
              <a:schemeClr val="bg1"/>
            </a:solidFill>
          </a:ln>
        </p:spPr>
        <p:txBody>
          <a:bodyPr>
            <a:normAutofit/>
          </a:bodyPr>
          <a:lstStyle/>
          <a:p>
            <a:pPr rtl="0"/>
            <a:r>
              <a:rPr lang="sr-Cyrl-RS" sz="2800" b="1" i="0" u="none" strike="noStrike" baseline="0" dirty="0">
                <a:solidFill>
                  <a:srgbClr val="C00000"/>
                </a:solidFill>
                <a:latin typeface="Palatino Linotype" panose="02040502050505030304" pitchFamily="18" charset="0"/>
              </a:rPr>
              <a:t>Pathogenesis of typhoid fever</a:t>
            </a:r>
            <a:endParaRPr lang="en-US" sz="2800" i="1" dirty="0">
              <a:solidFill>
                <a:srgbClr val="C00000"/>
              </a:solidFill>
            </a:endParaRPr>
          </a:p>
        </p:txBody>
      </p:sp>
      <p:sp>
        <p:nvSpPr>
          <p:cNvPr id="6" name="Rectangle 5"/>
          <p:cNvSpPr/>
          <p:nvPr/>
        </p:nvSpPr>
        <p:spPr>
          <a:xfrm>
            <a:off x="266700" y="919666"/>
            <a:ext cx="8686799" cy="1200329"/>
          </a:xfrm>
          <a:prstGeom prst="rect">
            <a:avLst/>
          </a:prstGeom>
        </p:spPr>
        <p:txBody>
          <a:bodyPr wrap="square">
            <a:spAutoFit/>
          </a:bodyPr>
          <a:lstStyle/>
          <a:p>
            <a:pPr algn="l" rtl="0"/>
            <a:r>
              <a:rPr lang="ru-RU" dirty="0">
                <a:latin typeface="Palatino Linotype" panose="02040502050505030304" pitchFamily="18" charset="0"/>
              </a:rPr>
              <a:t>The disease is characterized by</a:t>
            </a:r>
            <a:r>
              <a:rPr lang="en-US" dirty="0">
                <a:latin typeface="Palatino Linotype" panose="02040502050505030304" pitchFamily="18" charset="0"/>
              </a:rPr>
              <a:t> </a:t>
            </a:r>
            <a:r>
              <a:rPr lang="ru-RU" b="1" dirty="0">
                <a:latin typeface="Palatino Linotype" panose="02040502050505030304" pitchFamily="18" charset="0"/>
              </a:rPr>
              <a:t>mild inflammation in the intestines</a:t>
            </a:r>
            <a:r>
              <a:rPr lang="en-US" b="1" dirty="0">
                <a:latin typeface="Palatino Linotype" panose="02040502050505030304" pitchFamily="18" charset="0"/>
              </a:rPr>
              <a:t> </a:t>
            </a:r>
            <a:r>
              <a:rPr lang="ru-RU" dirty="0">
                <a:latin typeface="Palatino Linotype" panose="02040502050505030304" pitchFamily="18" charset="0"/>
              </a:rPr>
              <a:t>and</a:t>
            </a:r>
            <a:r>
              <a:rPr lang="en-US" dirty="0">
                <a:latin typeface="Palatino Linotype" panose="02040502050505030304" pitchFamily="18" charset="0"/>
              </a:rPr>
              <a:t> </a:t>
            </a:r>
            <a:r>
              <a:rPr lang="ru-RU" b="1" dirty="0">
                <a:latin typeface="Palatino Linotype" panose="02040502050505030304" pitchFamily="18" charset="0"/>
              </a:rPr>
              <a:t>spread of bacteria from the intestine to cells of the monocyte-macrophage system</a:t>
            </a:r>
            <a:r>
              <a:rPr lang="en-US" b="1" dirty="0">
                <a:latin typeface="Palatino Linotype" panose="02040502050505030304" pitchFamily="18" charset="0"/>
              </a:rPr>
              <a:t>.</a:t>
            </a:r>
            <a:endParaRPr lang="ru-RU" b="1" dirty="0">
              <a:latin typeface="Palatino Linotype" panose="02040502050505030304" pitchFamily="18" charset="0"/>
            </a:endParaRPr>
          </a:p>
          <a:p>
            <a:pPr algn="l" rtl="0"/>
            <a:r>
              <a:rPr lang="sr-Cyrl-RS" dirty="0">
                <a:latin typeface="Palatino Linotype" pitchFamily="18" charset="0"/>
              </a:rPr>
              <a:t>Salmonella that causes typhoid fever express</a:t>
            </a:r>
            <a:r>
              <a:rPr lang="en-US" dirty="0">
                <a:latin typeface="Palatino Linotype" pitchFamily="18" charset="0"/>
              </a:rPr>
              <a:t> </a:t>
            </a:r>
            <a:r>
              <a:rPr lang="en-US" b="1" dirty="0">
                <a:latin typeface="Palatino Linotype" panose="02040502050505030304" pitchFamily="18" charset="0"/>
              </a:rPr>
              <a:t>Vi </a:t>
            </a:r>
            <a:r>
              <a:rPr lang="sr-Cyrl-RS" b="1" dirty="0">
                <a:latin typeface="Palatino Linotype" panose="02040502050505030304" pitchFamily="18" charset="0"/>
              </a:rPr>
              <a:t>antigen</a:t>
            </a:r>
            <a:r>
              <a:rPr lang="en-US" b="1" dirty="0">
                <a:latin typeface="Palatino Linotype" panose="02040502050505030304" pitchFamily="18" charset="0"/>
              </a:rPr>
              <a:t> </a:t>
            </a:r>
            <a:r>
              <a:rPr lang="sr-Cyrl-RS" dirty="0">
                <a:latin typeface="Palatino Linotype" panose="02040502050505030304" pitchFamily="18" charset="0"/>
              </a:rPr>
              <a:t>which allows them to avoid the inflammatory response in the intestines and enter the bloodstream...</a:t>
            </a:r>
          </a:p>
        </p:txBody>
      </p:sp>
      <p:sp>
        <p:nvSpPr>
          <p:cNvPr id="7" name="Rectangle 6"/>
          <p:cNvSpPr/>
          <p:nvPr/>
        </p:nvSpPr>
        <p:spPr>
          <a:xfrm>
            <a:off x="4454612" y="2518601"/>
            <a:ext cx="4825460" cy="3970318"/>
          </a:xfrm>
          <a:prstGeom prst="rect">
            <a:avLst/>
          </a:prstGeom>
        </p:spPr>
        <p:txBody>
          <a:bodyPr wrap="square">
            <a:spAutoFit/>
          </a:bodyPr>
          <a:lstStyle/>
          <a:p>
            <a:pPr algn="l" rtl="0"/>
            <a:r>
              <a:rPr lang="ru-RU" dirty="0">
                <a:latin typeface="Palatino Linotype" panose="02040502050505030304" pitchFamily="18" charset="0"/>
              </a:rPr>
              <a:t>...They multiply in macrophages of the liver, spleen, and mesenteric lymph nodes, and patients initially have no symptoms.</a:t>
            </a:r>
          </a:p>
          <a:p>
            <a:pPr algn="l" rtl="0"/>
            <a:r>
              <a:rPr lang="ru-RU" dirty="0">
                <a:latin typeface="Palatino Linotype" panose="02040502050505030304" pitchFamily="18" charset="0"/>
              </a:rPr>
              <a:t>When their numbers exceed a threshold, they enter the bloodstream and cause persistent bacteremia. This event marks the onset of clinical disease, characterized by</a:t>
            </a:r>
            <a:r>
              <a:rPr lang="en-US" dirty="0">
                <a:latin typeface="Palatino Linotype" panose="02040502050505030304" pitchFamily="18" charset="0"/>
              </a:rPr>
              <a:t> </a:t>
            </a:r>
            <a:r>
              <a:rPr lang="ru-RU" b="1" dirty="0">
                <a:latin typeface="Palatino Linotype" panose="02040502050505030304" pitchFamily="18" charset="0"/>
              </a:rPr>
              <a:t>high body temperature.</a:t>
            </a:r>
            <a:endParaRPr lang="ru-RU" dirty="0">
              <a:latin typeface="Palatino Linotype" panose="02040502050505030304" pitchFamily="18" charset="0"/>
            </a:endParaRPr>
          </a:p>
          <a:p>
            <a:pPr algn="l" rtl="0"/>
            <a:r>
              <a:rPr lang="ru-RU" b="1" dirty="0">
                <a:latin typeface="Palatino Linotype" panose="02040502050505030304" pitchFamily="18" charset="0"/>
              </a:rPr>
              <a:t>Secondary bacteremia</a:t>
            </a:r>
            <a:r>
              <a:rPr lang="en-US" b="1" dirty="0">
                <a:latin typeface="Palatino Linotype" panose="02040502050505030304" pitchFamily="18" charset="0"/>
              </a:rPr>
              <a:t> </a:t>
            </a:r>
            <a:r>
              <a:rPr lang="ru-RU" dirty="0">
                <a:latin typeface="Palatino Linotype" panose="02040502050505030304" pitchFamily="18" charset="0"/>
              </a:rPr>
              <a:t>result</a:t>
            </a:r>
            <a:r>
              <a:rPr lang="en-US" dirty="0">
                <a:latin typeface="Palatino Linotype" panose="02040502050505030304" pitchFamily="18" charset="0"/>
              </a:rPr>
              <a:t>s</a:t>
            </a:r>
            <a:r>
              <a:rPr lang="ru-RU" dirty="0">
                <a:latin typeface="Palatino Linotype" panose="02040502050505030304" pitchFamily="18" charset="0"/>
              </a:rPr>
              <a:t> </a:t>
            </a:r>
            <a:r>
              <a:rPr lang="en-US" dirty="0">
                <a:latin typeface="Palatino Linotype" panose="02040502050505030304" pitchFamily="18" charset="0"/>
              </a:rPr>
              <a:t>in </a:t>
            </a:r>
            <a:r>
              <a:rPr lang="ru-RU" b="1" dirty="0">
                <a:latin typeface="Palatino Linotype" panose="02040502050505030304" pitchFamily="18" charset="0"/>
              </a:rPr>
              <a:t>invasion of the gallbladder and kidneys and re-invasion of the intestinal mucosa, especially Peyer's patches.</a:t>
            </a:r>
            <a:r>
              <a:rPr lang="en-US" b="1" dirty="0">
                <a:latin typeface="Palatino Linotype" panose="02040502050505030304" pitchFamily="18" charset="0"/>
              </a:rPr>
              <a:t> </a:t>
            </a:r>
            <a:r>
              <a:rPr lang="ru-RU" dirty="0">
                <a:latin typeface="Palatino Linotype" panose="02040502050505030304" pitchFamily="18" charset="0"/>
              </a:rPr>
              <a:t>At this stage of the disease, bacteria can be isolated not only from the blood, but also from stool and urine.</a:t>
            </a:r>
            <a:endParaRPr lang="en-US" dirty="0"/>
          </a:p>
        </p:txBody>
      </p:sp>
      <p:pic>
        <p:nvPicPr>
          <p:cNvPr id="36866" name="Picture 2" descr="Сродна слика"/>
          <p:cNvPicPr>
            <a:picLocks noChangeAspect="1" noChangeArrowheads="1"/>
          </p:cNvPicPr>
          <p:nvPr/>
        </p:nvPicPr>
        <p:blipFill>
          <a:blip r:embed="rId2" cstate="print"/>
          <a:srcRect/>
          <a:stretch>
            <a:fillRect/>
          </a:stretch>
        </p:blipFill>
        <p:spPr bwMode="auto">
          <a:xfrm>
            <a:off x="164649" y="2374710"/>
            <a:ext cx="4113438" cy="4258101"/>
          </a:xfrm>
          <a:prstGeom prst="rect">
            <a:avLst/>
          </a:prstGeom>
          <a:noFill/>
        </p:spPr>
      </p:pic>
      <p:sp>
        <p:nvSpPr>
          <p:cNvPr id="10" name="Rounded Rectangle 9"/>
          <p:cNvSpPr/>
          <p:nvPr/>
        </p:nvSpPr>
        <p:spPr>
          <a:xfrm>
            <a:off x="2224584" y="5691116"/>
            <a:ext cx="313899" cy="15012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648211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3484D-BED8-EB34-4C28-87ED916E6F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97B534-1A2C-8E2C-2D1E-584BE73846CD}"/>
              </a:ext>
            </a:extLst>
          </p:cNvPr>
          <p:cNvSpPr>
            <a:spLocks noGrp="1"/>
          </p:cNvSpPr>
          <p:nvPr>
            <p:ph type="title"/>
          </p:nvPr>
        </p:nvSpPr>
        <p:spPr>
          <a:xfrm>
            <a:off x="0" y="1"/>
            <a:ext cx="9361488" cy="818866"/>
          </a:xfrm>
          <a:solidFill>
            <a:schemeClr val="bg1"/>
          </a:solidFill>
          <a:ln>
            <a:solidFill>
              <a:schemeClr val="bg1"/>
            </a:solidFill>
          </a:ln>
        </p:spPr>
        <p:txBody>
          <a:bodyPr>
            <a:normAutofit/>
          </a:bodyPr>
          <a:lstStyle/>
          <a:p>
            <a:pPr rtl="0"/>
            <a:r>
              <a:rPr lang="sr-Cyrl-RS" sz="2800" b="1" i="0" u="none" strike="noStrike" baseline="0" dirty="0">
                <a:solidFill>
                  <a:srgbClr val="C00000"/>
                </a:solidFill>
                <a:latin typeface="Palatino Linotype" panose="02040502050505030304" pitchFamily="18" charset="0"/>
              </a:rPr>
              <a:t>Pathogenesis </a:t>
            </a:r>
            <a:r>
              <a:rPr lang="en-US" sz="2800" b="1" i="0" u="none" strike="noStrike" baseline="0" dirty="0">
                <a:solidFill>
                  <a:srgbClr val="C00000"/>
                </a:solidFill>
                <a:latin typeface="Palatino Linotype" panose="02040502050505030304" pitchFamily="18" charset="0"/>
              </a:rPr>
              <a:t>and symptoms </a:t>
            </a:r>
            <a:r>
              <a:rPr lang="sr-Cyrl-RS" sz="2800" b="1" i="0" u="none" strike="noStrike" baseline="0" dirty="0">
                <a:solidFill>
                  <a:srgbClr val="C00000"/>
                </a:solidFill>
                <a:latin typeface="Palatino Linotype" panose="02040502050505030304" pitchFamily="18" charset="0"/>
              </a:rPr>
              <a:t>of typhoid fever</a:t>
            </a:r>
            <a:endParaRPr lang="en-US" sz="2800" i="1" dirty="0">
              <a:solidFill>
                <a:srgbClr val="C00000"/>
              </a:solidFill>
            </a:endParaRPr>
          </a:p>
        </p:txBody>
      </p:sp>
      <p:sp>
        <p:nvSpPr>
          <p:cNvPr id="6" name="Rectangle 5">
            <a:extLst>
              <a:ext uri="{FF2B5EF4-FFF2-40B4-BE49-F238E27FC236}">
                <a16:creationId xmlns:a16="http://schemas.microsoft.com/office/drawing/2014/main" id="{490E4D80-90F1-30F5-66FD-E97570DFCB96}"/>
              </a:ext>
            </a:extLst>
          </p:cNvPr>
          <p:cNvSpPr/>
          <p:nvPr/>
        </p:nvSpPr>
        <p:spPr>
          <a:xfrm>
            <a:off x="266699" y="919666"/>
            <a:ext cx="5050971" cy="5632311"/>
          </a:xfrm>
          <a:prstGeom prst="rect">
            <a:avLst/>
          </a:prstGeom>
        </p:spPr>
        <p:txBody>
          <a:bodyPr wrap="square">
            <a:spAutoFit/>
          </a:bodyPr>
          <a:lstStyle/>
          <a:p>
            <a:pPr algn="l" rtl="0"/>
            <a:r>
              <a:rPr lang="en-US" dirty="0">
                <a:latin typeface="Palatino Linotype" panose="02040502050505030304" pitchFamily="18" charset="0"/>
              </a:rPr>
              <a:t>Recently,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typhoid toxin </a:t>
            </a:r>
            <a:r>
              <a:rPr lang="en-US" dirty="0">
                <a:latin typeface="Palatino Linotype" panose="02040502050505030304" pitchFamily="18" charset="0"/>
              </a:rPr>
              <a:t>has been discovered: </a:t>
            </a:r>
          </a:p>
          <a:p>
            <a:pPr marL="285750" indent="-285750" algn="l" rtl="0">
              <a:buFont typeface="Arial" panose="020B0604020202020204" pitchFamily="34" charset="0"/>
              <a:buChar char="•"/>
            </a:pPr>
            <a:r>
              <a:rPr lang="en-US" dirty="0">
                <a:latin typeface="Palatino Linotype" panose="02040502050505030304" pitchFamily="18" charset="0"/>
              </a:rPr>
              <a:t>A1 subunit performs ADP-ribosylation of the Gi protein, increasing the concentration of cAMP. </a:t>
            </a:r>
          </a:p>
          <a:p>
            <a:pPr marL="285750" indent="-285750" algn="l" rtl="0">
              <a:buFont typeface="Arial" panose="020B0604020202020204" pitchFamily="34" charset="0"/>
              <a:buChar char="•"/>
            </a:pPr>
            <a:r>
              <a:rPr lang="en-US" dirty="0">
                <a:latin typeface="Palatino Linotype" panose="02040502050505030304" pitchFamily="18" charset="0"/>
              </a:rPr>
              <a:t>A2 subunit is a cytolethal toxin that acts as a deoxyribonuclease.</a:t>
            </a:r>
          </a:p>
          <a:p>
            <a:pPr algn="l" rtl="0"/>
            <a:r>
              <a:rPr lang="en-US" dirty="0">
                <a:latin typeface="Palatino Linotype" panose="02040502050505030304" pitchFamily="18" charset="0"/>
              </a:rPr>
              <a:t> </a:t>
            </a:r>
          </a:p>
          <a:p>
            <a:pPr algn="r"/>
            <a:r>
              <a:rPr lang="en-US" dirty="0">
                <a:latin typeface="Palatino Linotype" panose="02040502050505030304" pitchFamily="18" charset="0"/>
              </a:rPr>
              <a:t>The main targets of typhoid toxin are cells of the immune system (neutrophils and lymphocytes) and endothelial cells of the blood vessels of the brain (invasiveness and the neurological symptoms development).</a:t>
            </a:r>
            <a:endParaRPr lang="sr-Cyrl-RS" dirty="0">
              <a:latin typeface="Palatino Linotype" panose="02040502050505030304" pitchFamily="18" charset="0"/>
            </a:endParaRPr>
          </a:p>
          <a:p>
            <a:pPr algn="r"/>
            <a:endParaRPr lang="sr-Cyrl-RS" dirty="0">
              <a:latin typeface="Palatino Linotype" panose="02040502050505030304" pitchFamily="18" charset="0"/>
            </a:endParaRPr>
          </a:p>
          <a:p>
            <a:pPr algn="r"/>
            <a:endParaRPr lang="sr-Cyrl-RS" dirty="0">
              <a:latin typeface="Palatino Linotype" panose="02040502050505030304" pitchFamily="18" charset="0"/>
            </a:endParaRPr>
          </a:p>
          <a:p>
            <a:pPr algn="r"/>
            <a:r>
              <a:rPr lang="en-US" dirty="0">
                <a:latin typeface="Palatino Linotype" panose="02040502050505030304" pitchFamily="18" charset="0"/>
              </a:rPr>
              <a:t>In addition to fever, common symptoms include loss of appetite, nausea, headache, abdominal pain, diarrhea or constipation, hepatosplenomegaly, skin rash, respiratory tract symptoms, leukopenia, and neurological symptoms (confusion and delirium). </a:t>
            </a:r>
            <a:endParaRPr lang="sr-Cyrl-RS" dirty="0">
              <a:latin typeface="Palatino Linotype" panose="02040502050505030304" pitchFamily="18" charset="0"/>
            </a:endParaRPr>
          </a:p>
        </p:txBody>
      </p:sp>
      <p:sp>
        <p:nvSpPr>
          <p:cNvPr id="10" name="Rounded Rectangle 9">
            <a:extLst>
              <a:ext uri="{FF2B5EF4-FFF2-40B4-BE49-F238E27FC236}">
                <a16:creationId xmlns:a16="http://schemas.microsoft.com/office/drawing/2014/main" id="{8EDBE7E4-16A2-64BA-EC59-939C916E6D11}"/>
              </a:ext>
            </a:extLst>
          </p:cNvPr>
          <p:cNvSpPr/>
          <p:nvPr/>
        </p:nvSpPr>
        <p:spPr>
          <a:xfrm>
            <a:off x="2224584" y="5691116"/>
            <a:ext cx="313899" cy="15012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pic>
        <p:nvPicPr>
          <p:cNvPr id="3" name="Picture 2">
            <a:extLst>
              <a:ext uri="{FF2B5EF4-FFF2-40B4-BE49-F238E27FC236}">
                <a16:creationId xmlns:a16="http://schemas.microsoft.com/office/drawing/2014/main" id="{1F16694F-75A2-8615-0272-AFD3F95F13B8}"/>
              </a:ext>
            </a:extLst>
          </p:cNvPr>
          <p:cNvPicPr>
            <a:picLocks noChangeAspect="1"/>
          </p:cNvPicPr>
          <p:nvPr/>
        </p:nvPicPr>
        <p:blipFill>
          <a:blip r:embed="rId2"/>
          <a:stretch>
            <a:fillRect/>
          </a:stretch>
        </p:blipFill>
        <p:spPr>
          <a:xfrm>
            <a:off x="5520333" y="919666"/>
            <a:ext cx="3574456" cy="5816088"/>
          </a:xfrm>
          <a:prstGeom prst="rect">
            <a:avLst/>
          </a:prstGeom>
        </p:spPr>
      </p:pic>
    </p:spTree>
    <p:extLst>
      <p:ext uri="{BB962C8B-B14F-4D97-AF65-F5344CB8AC3E}">
        <p14:creationId xmlns:p14="http://schemas.microsoft.com/office/powerpoint/2010/main" val="4501681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http://player.slideplayer.es/14/4402053/data/images/img4.jpg"/>
          <p:cNvPicPr>
            <a:picLocks noChangeAspect="1" noChangeArrowheads="1"/>
          </p:cNvPicPr>
          <p:nvPr/>
        </p:nvPicPr>
        <p:blipFill>
          <a:blip r:embed="rId2" cstate="print"/>
          <a:srcRect/>
          <a:stretch>
            <a:fillRect/>
          </a:stretch>
        </p:blipFill>
        <p:spPr bwMode="auto">
          <a:xfrm>
            <a:off x="1214652" y="975921"/>
            <a:ext cx="3985146" cy="5704658"/>
          </a:xfrm>
          <a:prstGeom prst="rect">
            <a:avLst/>
          </a:prstGeom>
          <a:noFill/>
        </p:spPr>
      </p:pic>
      <p:sp>
        <p:nvSpPr>
          <p:cNvPr id="3" name="TextBox 2"/>
          <p:cNvSpPr txBox="1"/>
          <p:nvPr/>
        </p:nvSpPr>
        <p:spPr>
          <a:xfrm>
            <a:off x="5321750" y="2483893"/>
            <a:ext cx="3875965" cy="2862322"/>
          </a:xfrm>
          <a:prstGeom prst="rect">
            <a:avLst/>
          </a:prstGeom>
          <a:solidFill>
            <a:schemeClr val="tx2">
              <a:lumMod val="20000"/>
              <a:lumOff val="80000"/>
            </a:schemeClr>
          </a:solidFill>
          <a:ln>
            <a:solidFill>
              <a:schemeClr val="tx2">
                <a:lumMod val="60000"/>
                <a:lumOff val="40000"/>
              </a:schemeClr>
            </a:solidFill>
          </a:ln>
        </p:spPr>
        <p:txBody>
          <a:bodyPr wrap="square" rtlCol="0">
            <a:spAutoFit/>
          </a:bodyPr>
          <a:lstStyle/>
          <a:p>
            <a:pPr algn="l" rtl="0"/>
            <a:endParaRPr lang="sr-Cyrl-RS" dirty="0"/>
          </a:p>
          <a:p>
            <a:pPr algn="l" rtl="0"/>
            <a:r>
              <a:rPr lang="sr-Cyrl-RS" b="1" dirty="0"/>
              <a:t>Chronic </a:t>
            </a:r>
            <a:r>
              <a:rPr lang="en-US" b="1" dirty="0"/>
              <a:t>carrier</a:t>
            </a:r>
            <a:r>
              <a:rPr lang="sr-Cyrl-RS" b="1" dirty="0"/>
              <a:t>s</a:t>
            </a:r>
            <a:r>
              <a:rPr lang="en-US" b="1" dirty="0"/>
              <a:t> </a:t>
            </a:r>
            <a:r>
              <a:rPr lang="sr-Cyrl-RS" dirty="0"/>
              <a:t>are the primary reservoir of infection</a:t>
            </a:r>
            <a:r>
              <a:rPr lang="en-US" dirty="0"/>
              <a:t> (excretion of bacteria in the feces and urine).</a:t>
            </a:r>
            <a:endParaRPr lang="sr-Cyrl-RS" dirty="0"/>
          </a:p>
          <a:p>
            <a:pPr algn="l" rtl="0"/>
            <a:endParaRPr lang="sr-Cyrl-RS" dirty="0"/>
          </a:p>
          <a:p>
            <a:pPr algn="l" rtl="0"/>
            <a:r>
              <a:rPr lang="ru-RU" dirty="0"/>
              <a:t>Some patients have been carriers for years (due to chronic infection of the biliary system, especially in the case of gallstones </a:t>
            </a:r>
            <a:r>
              <a:rPr lang="en-US" dirty="0"/>
              <a:t>-</a:t>
            </a:r>
            <a:r>
              <a:rPr lang="ru-RU" dirty="0"/>
              <a:t> </a:t>
            </a:r>
            <a:r>
              <a:rPr lang="en-US" dirty="0"/>
              <a:t>biofilm formation</a:t>
            </a:r>
            <a:r>
              <a:rPr lang="ru-RU" dirty="0"/>
              <a:t>)</a:t>
            </a:r>
            <a:r>
              <a:rPr lang="en-US" dirty="0"/>
              <a:t>.</a:t>
            </a:r>
          </a:p>
        </p:txBody>
      </p:sp>
      <p:sp>
        <p:nvSpPr>
          <p:cNvPr id="4" name="TextBox 3"/>
          <p:cNvSpPr txBox="1"/>
          <p:nvPr/>
        </p:nvSpPr>
        <p:spPr>
          <a:xfrm>
            <a:off x="245659" y="286604"/>
            <a:ext cx="4229930" cy="523220"/>
          </a:xfrm>
          <a:prstGeom prst="rect">
            <a:avLst/>
          </a:prstGeom>
          <a:noFill/>
        </p:spPr>
        <p:txBody>
          <a:bodyPr wrap="square" rtlCol="0">
            <a:spAutoFit/>
          </a:bodyPr>
          <a:lstStyle/>
          <a:p>
            <a:pPr algn="l" rtl="0"/>
            <a:r>
              <a:rPr lang="en-US" sz="2800" dirty="0"/>
              <a:t>Prolonged carrier state</a:t>
            </a:r>
            <a:r>
              <a:rPr lang="sr-Cyrl-RS" sz="2800" dirty="0"/>
              <a:t>...</a:t>
            </a:r>
            <a:endParaRPr lang="en-US"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Резултат слика за e coli bloody diarrhea"/>
          <p:cNvPicPr>
            <a:picLocks noChangeAspect="1" noChangeArrowheads="1"/>
          </p:cNvPicPr>
          <p:nvPr/>
        </p:nvPicPr>
        <p:blipFill>
          <a:blip r:embed="rId2" cstate="print">
            <a:lum bright="20000"/>
          </a:blip>
          <a:srcRect b="9624"/>
          <a:stretch>
            <a:fillRect/>
          </a:stretch>
        </p:blipFill>
        <p:spPr bwMode="auto">
          <a:xfrm>
            <a:off x="578537" y="602351"/>
            <a:ext cx="8340435" cy="5653298"/>
          </a:xfrm>
          <a:prstGeom prst="rect">
            <a:avLst/>
          </a:prstGeom>
          <a:noFill/>
        </p:spPr>
      </p:pic>
      <p:sp>
        <p:nvSpPr>
          <p:cNvPr id="7" name="Rectangle 6"/>
          <p:cNvSpPr/>
          <p:nvPr/>
        </p:nvSpPr>
        <p:spPr>
          <a:xfrm>
            <a:off x="578537" y="3247917"/>
            <a:ext cx="8340435" cy="1323439"/>
          </a:xfrm>
          <a:prstGeom prst="rect">
            <a:avLst/>
          </a:prstGeom>
        </p:spPr>
        <p:txBody>
          <a:bodyPr wrap="square">
            <a:spAutoFit/>
          </a:bodyPr>
          <a:lstStyle/>
          <a:p>
            <a:pPr algn="ctr" rtl="0"/>
            <a:r>
              <a:rPr lang="sr-Cyrl-RS" sz="4000" b="1" dirty="0">
                <a:solidFill>
                  <a:srgbClr val="002060"/>
                </a:solidFill>
              </a:rPr>
              <a:t>Other groups</a:t>
            </a:r>
            <a:r>
              <a:rPr lang="en-US" sz="4000" b="1" dirty="0">
                <a:solidFill>
                  <a:srgbClr val="002060"/>
                </a:solidFill>
              </a:rPr>
              <a:t> of </a:t>
            </a:r>
            <a:r>
              <a:rPr lang="en-US" sz="4000" b="1" i="1" dirty="0">
                <a:solidFill>
                  <a:srgbClr val="002060"/>
                </a:solidFill>
              </a:rPr>
              <a:t>E. coli</a:t>
            </a:r>
            <a:r>
              <a:rPr lang="sr-Cyrl-RS" sz="4000" b="1" i="1" dirty="0">
                <a:solidFill>
                  <a:srgbClr val="002060"/>
                </a:solidFill>
              </a:rPr>
              <a:t> </a:t>
            </a:r>
            <a:br>
              <a:rPr lang="sr-Cyrl-RS" sz="4000" b="1" i="1" dirty="0">
                <a:solidFill>
                  <a:srgbClr val="002060"/>
                </a:solidFill>
              </a:rPr>
            </a:br>
            <a:r>
              <a:rPr lang="sr-Cyrl-RS" sz="4000" b="1" dirty="0">
                <a:solidFill>
                  <a:srgbClr val="002060"/>
                </a:solidFill>
              </a:rPr>
              <a:t>which cause </a:t>
            </a:r>
            <a:r>
              <a:rPr lang="en-US" sz="4000" b="1" dirty="0">
                <a:solidFill>
                  <a:srgbClr val="002060"/>
                </a:solidFill>
              </a:rPr>
              <a:t>hemorrhagic</a:t>
            </a:r>
            <a:r>
              <a:rPr lang="sr-Cyrl-RS" sz="4000" b="1" dirty="0">
                <a:solidFill>
                  <a:srgbClr val="002060"/>
                </a:solidFill>
              </a:rPr>
              <a:t> diarrhea</a:t>
            </a:r>
            <a:endParaRPr lang="en-US" sz="4000" dirty="0">
              <a:solidFill>
                <a:srgbClr val="00206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1"/>
            <a:ext cx="9361488" cy="887104"/>
          </a:xfrm>
          <a:solidFill>
            <a:schemeClr val="bg1"/>
          </a:solidFill>
        </p:spPr>
        <p:txBody>
          <a:bodyPr/>
          <a:lstStyle/>
          <a:p>
            <a:pPr algn="ctr" rtl="0"/>
            <a:r>
              <a:rPr lang="sr-Cyrl-RS" sz="2800" b="1" i="0" u="none" strike="noStrike" baseline="0" dirty="0">
                <a:solidFill>
                  <a:srgbClr val="C00000"/>
                </a:solidFill>
                <a:latin typeface="Palatino Linotype" panose="02040502050505030304" pitchFamily="18" charset="0"/>
              </a:rPr>
              <a:t>Enterohemorrhagic</a:t>
            </a:r>
            <a:r>
              <a:rPr lang="en-US" sz="2800" b="1" i="0" u="none" strike="noStrike" baseline="0" dirty="0">
                <a:solidFill>
                  <a:srgbClr val="C00000"/>
                </a:solidFill>
                <a:latin typeface="Palatino Linotype" panose="02040502050505030304" pitchFamily="18" charset="0"/>
              </a:rPr>
              <a:t> </a:t>
            </a:r>
            <a:r>
              <a:rPr lang="en-US" sz="2800" b="1" i="1" u="none" strike="noStrike" baseline="0" dirty="0">
                <a:latin typeface="Palatino Linotype" panose="02040502050505030304" pitchFamily="18" charset="0"/>
              </a:rPr>
              <a:t>E. coli </a:t>
            </a:r>
            <a:r>
              <a:rPr lang="en-US" sz="2800" b="1" u="none" strike="noStrike" baseline="0" dirty="0">
                <a:solidFill>
                  <a:srgbClr val="C00000"/>
                </a:solidFill>
                <a:latin typeface="Palatino Linotype" panose="02040502050505030304" pitchFamily="18" charset="0"/>
              </a:rPr>
              <a:t>(</a:t>
            </a:r>
            <a:r>
              <a:rPr lang="sr-Cyrl-RS" sz="2800" b="1" u="none" strike="noStrike" baseline="0" dirty="0">
                <a:solidFill>
                  <a:srgbClr val="C00000"/>
                </a:solidFill>
                <a:latin typeface="Palatino Linotype" panose="02040502050505030304" pitchFamily="18" charset="0"/>
              </a:rPr>
              <a:t>E</a:t>
            </a:r>
            <a:r>
              <a:rPr lang="en-US" sz="2800" b="1" u="none" strike="noStrike" baseline="0" dirty="0">
                <a:solidFill>
                  <a:srgbClr val="C00000"/>
                </a:solidFill>
                <a:latin typeface="Palatino Linotype" panose="02040502050505030304" pitchFamily="18" charset="0"/>
              </a:rPr>
              <a:t>H</a:t>
            </a:r>
            <a:r>
              <a:rPr lang="sr-Cyrl-RS" sz="2800" b="1" u="none" strike="noStrike" baseline="0" dirty="0">
                <a:solidFill>
                  <a:srgbClr val="C00000"/>
                </a:solidFill>
                <a:latin typeface="Palatino Linotype" panose="02040502050505030304" pitchFamily="18" charset="0"/>
              </a:rPr>
              <a:t>E</a:t>
            </a:r>
            <a:r>
              <a:rPr lang="en-US" sz="2800" b="1" u="none" strike="noStrike" baseline="0" dirty="0">
                <a:solidFill>
                  <a:srgbClr val="C00000"/>
                </a:solidFill>
                <a:latin typeface="Palatino Linotype" panose="02040502050505030304" pitchFamily="18" charset="0"/>
              </a:rPr>
              <a:t>C</a:t>
            </a:r>
            <a:r>
              <a:rPr lang="sr-Cyrl-RS" sz="2800" b="1" u="none" strike="noStrike" baseline="0" dirty="0">
                <a:solidFill>
                  <a:srgbClr val="C00000"/>
                </a:solidFill>
                <a:latin typeface="Palatino Linotype" panose="02040502050505030304" pitchFamily="18" charset="0"/>
              </a:rPr>
              <a:t>)</a:t>
            </a:r>
            <a:endParaRPr lang="en-US" sz="2800" dirty="0">
              <a:solidFill>
                <a:srgbClr val="C00000"/>
              </a:solidFill>
            </a:endParaRPr>
          </a:p>
        </p:txBody>
      </p:sp>
      <p:sp>
        <p:nvSpPr>
          <p:cNvPr id="3" name="Content Placeholder 2"/>
          <p:cNvSpPr>
            <a:spLocks noGrp="1"/>
          </p:cNvSpPr>
          <p:nvPr>
            <p:ph idx="1"/>
          </p:nvPr>
        </p:nvSpPr>
        <p:spPr>
          <a:xfrm>
            <a:off x="427511" y="1336796"/>
            <a:ext cx="8423563" cy="1808186"/>
          </a:xfrm>
          <a:solidFill>
            <a:schemeClr val="accent3">
              <a:lumMod val="20000"/>
              <a:lumOff val="80000"/>
            </a:schemeClr>
          </a:solidFill>
          <a:ln>
            <a:solidFill>
              <a:schemeClr val="accent3"/>
            </a:solidFill>
          </a:ln>
        </p:spPr>
        <p:txBody>
          <a:bodyPr>
            <a:normAutofit/>
          </a:bodyPr>
          <a:lstStyle/>
          <a:p>
            <a:pPr algn="l" rtl="0"/>
            <a:r>
              <a:rPr lang="ru-RU" sz="2000" b="0" i="0" u="none" strike="noStrike" baseline="0" dirty="0">
                <a:latin typeface="Palatino Linotype" panose="02040502050505030304" pitchFamily="18" charset="0"/>
              </a:rPr>
              <a:t>The most commonly identified serotype is</a:t>
            </a:r>
            <a:r>
              <a:rPr lang="en-US" sz="2000" b="0" i="0" u="none" strike="noStrike" baseline="0" dirty="0">
                <a:latin typeface="Palatino Linotype" panose="02040502050505030304" pitchFamily="18" charset="0"/>
              </a:rPr>
              <a:t> </a:t>
            </a:r>
            <a:r>
              <a:rPr lang="ru-RU" sz="2000" b="1" i="0" u="none" strike="noStrike" baseline="0" dirty="0">
                <a:latin typeface="Palatino Linotype" panose="02040502050505030304" pitchFamily="18" charset="0"/>
              </a:rPr>
              <a:t>O157: H7</a:t>
            </a:r>
            <a:r>
              <a:rPr lang="en-US" sz="2000" b="1" i="0" u="none" strike="noStrike" baseline="0" dirty="0">
                <a:latin typeface="Palatino Linotype" panose="02040502050505030304" pitchFamily="18" charset="0"/>
              </a:rPr>
              <a:t>.</a:t>
            </a:r>
            <a:endParaRPr lang="ru-RU" sz="2000" b="1" i="0" u="none" strike="noStrike" baseline="0" dirty="0">
              <a:latin typeface="Palatino Linotype" panose="02040502050505030304" pitchFamily="18" charset="0"/>
            </a:endParaRPr>
          </a:p>
          <a:p>
            <a:pPr algn="l" rtl="0"/>
            <a:r>
              <a:rPr lang="ru-RU" sz="2000" b="0" i="0" u="none" strike="noStrike" baseline="0" dirty="0">
                <a:latin typeface="Palatino Linotype" panose="02040502050505030304" pitchFamily="18" charset="0"/>
              </a:rPr>
              <a:t>They cause characteristic afebrile bloody diarrhea (</a:t>
            </a:r>
            <a:r>
              <a:rPr lang="ru-RU" sz="2000" b="1" i="0" u="none" strike="noStrike" baseline="0" dirty="0">
                <a:solidFill>
                  <a:srgbClr val="C00000"/>
                </a:solidFill>
                <a:latin typeface="Palatino Linotype" panose="02040502050505030304" pitchFamily="18" charset="0"/>
              </a:rPr>
              <a:t>hemorrhagic colitis</a:t>
            </a:r>
            <a:r>
              <a:rPr lang="ru-RU" sz="2000" i="0" u="none" strike="noStrike" baseline="0" dirty="0">
                <a:latin typeface="Palatino Linotype" panose="02040502050505030304" pitchFamily="18" charset="0"/>
              </a:rPr>
              <a:t>)</a:t>
            </a:r>
            <a:r>
              <a:rPr lang="en-US" sz="2000" i="0" u="none" strike="noStrike" baseline="0" dirty="0">
                <a:latin typeface="Palatino Linotype" panose="02040502050505030304" pitchFamily="18" charset="0"/>
              </a:rPr>
              <a:t>.</a:t>
            </a:r>
            <a:endParaRPr lang="ru-RU" sz="2000" i="0" u="none" strike="noStrike" baseline="0" dirty="0">
              <a:latin typeface="Palatino Linotype" panose="02040502050505030304" pitchFamily="18" charset="0"/>
            </a:endParaRPr>
          </a:p>
          <a:p>
            <a:pPr algn="l" rtl="0"/>
            <a:r>
              <a:rPr lang="sr-Cyrl-RS" sz="2000" dirty="0">
                <a:latin typeface="Palatino Linotype" panose="02040502050505030304" pitchFamily="18" charset="0"/>
              </a:rPr>
              <a:t>A complication of hemorrhagic colitis is</a:t>
            </a:r>
            <a:r>
              <a:rPr lang="en-US" sz="2000" dirty="0">
                <a:latin typeface="Palatino Linotype" panose="02040502050505030304" pitchFamily="18" charset="0"/>
              </a:rPr>
              <a:t> </a:t>
            </a:r>
            <a:r>
              <a:rPr lang="sr-Cyrl-RS" sz="2000" b="1" i="0" u="none" strike="noStrike" baseline="0" dirty="0">
                <a:solidFill>
                  <a:srgbClr val="C00000"/>
                </a:solidFill>
                <a:latin typeface="Palatino Linotype" panose="02040502050505030304" pitchFamily="18" charset="0"/>
              </a:rPr>
              <a:t>hemolytic uremic syndrome</a:t>
            </a:r>
            <a:r>
              <a:rPr lang="en-US" sz="2000" b="1" i="0" u="none" strike="noStrike" baseline="0" dirty="0">
                <a:solidFill>
                  <a:srgbClr val="C00000"/>
                </a:solidFill>
                <a:latin typeface="Palatino Linotype" panose="02040502050505030304" pitchFamily="18" charset="0"/>
              </a:rPr>
              <a:t> </a:t>
            </a:r>
            <a:r>
              <a:rPr lang="sr-Cyrl-RS" sz="2000" b="0" i="0" u="none" strike="noStrike" dirty="0">
                <a:latin typeface="Palatino Linotype" panose="02040502050505030304" pitchFamily="18" charset="0"/>
              </a:rPr>
              <a:t>(</a:t>
            </a:r>
            <a:r>
              <a:rPr lang="sr-Cyrl-RS" sz="2000" b="0" i="0" u="none" strike="noStrike" baseline="0" dirty="0">
                <a:latin typeface="Palatino Linotype" panose="02040502050505030304" pitchFamily="18" charset="0"/>
              </a:rPr>
              <a:t>hemolytic anemia, thrombocytopenia, and renal failure)</a:t>
            </a:r>
            <a:r>
              <a:rPr lang="en-US" sz="2000" b="0" i="0" u="none" strike="noStrike" baseline="0" dirty="0">
                <a:latin typeface="Palatino Linotype" panose="02040502050505030304" pitchFamily="18" charset="0"/>
              </a:rPr>
              <a:t>.</a:t>
            </a:r>
            <a:endParaRPr lang="sr-Cyrl-RS" sz="2000" b="0" i="0" u="none" strike="noStrike" baseline="0" dirty="0">
              <a:latin typeface="Palatino Linotype" panose="02040502050505030304" pitchFamily="18" charset="0"/>
            </a:endParaRPr>
          </a:p>
        </p:txBody>
      </p:sp>
      <p:pic>
        <p:nvPicPr>
          <p:cNvPr id="4" name="Picture 3"/>
          <p:cNvPicPr>
            <a:picLocks noChangeAspect="1"/>
          </p:cNvPicPr>
          <p:nvPr/>
        </p:nvPicPr>
        <p:blipFill>
          <a:blip r:embed="rId2" cstate="print"/>
          <a:srcRect b="21015"/>
          <a:stretch>
            <a:fillRect/>
          </a:stretch>
        </p:blipFill>
        <p:spPr>
          <a:xfrm>
            <a:off x="2812472" y="3724582"/>
            <a:ext cx="3380509" cy="2911745"/>
          </a:xfrm>
          <a:prstGeom prst="rect">
            <a:avLst/>
          </a:prstGeom>
        </p:spPr>
      </p:pic>
      <p:pic>
        <p:nvPicPr>
          <p:cNvPr id="5" name="Picture 4"/>
          <p:cNvPicPr>
            <a:picLocks noChangeAspect="1"/>
          </p:cNvPicPr>
          <p:nvPr/>
        </p:nvPicPr>
        <p:blipFill>
          <a:blip r:embed="rId3" cstate="print"/>
          <a:stretch>
            <a:fillRect/>
          </a:stretch>
        </p:blipFill>
        <p:spPr>
          <a:xfrm>
            <a:off x="263237" y="3707468"/>
            <a:ext cx="2438400" cy="2910034"/>
          </a:xfrm>
          <a:prstGeom prst="rect">
            <a:avLst/>
          </a:prstGeom>
        </p:spPr>
      </p:pic>
      <p:pic>
        <p:nvPicPr>
          <p:cNvPr id="31746" name="Picture 2" descr="Fig 4"/>
          <p:cNvPicPr>
            <a:picLocks noChangeAspect="1" noChangeArrowheads="1"/>
          </p:cNvPicPr>
          <p:nvPr/>
        </p:nvPicPr>
        <p:blipFill>
          <a:blip r:embed="rId4" cstate="print"/>
          <a:srcRect/>
          <a:stretch>
            <a:fillRect/>
          </a:stretch>
        </p:blipFill>
        <p:spPr bwMode="auto">
          <a:xfrm>
            <a:off x="6310314" y="3713018"/>
            <a:ext cx="2607829" cy="2937163"/>
          </a:xfrm>
          <a:prstGeom prst="rect">
            <a:avLst/>
          </a:prstGeom>
          <a:noFill/>
        </p:spPr>
      </p:pic>
    </p:spTree>
    <p:extLst>
      <p:ext uri="{BB962C8B-B14F-4D97-AF65-F5344CB8AC3E}">
        <p14:creationId xmlns:p14="http://schemas.microsoft.com/office/powerpoint/2010/main" val="9460007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361488" cy="678871"/>
          </a:xfrm>
          <a:solidFill>
            <a:schemeClr val="bg1"/>
          </a:solidFill>
        </p:spPr>
        <p:txBody>
          <a:bodyPr>
            <a:normAutofit/>
          </a:bodyPr>
          <a:lstStyle/>
          <a:p>
            <a:pPr algn="ctr" rtl="0"/>
            <a:r>
              <a:rPr lang="ru-RU" sz="3100" b="1" i="0" u="none" strike="noStrike" baseline="0" dirty="0">
                <a:latin typeface="Palatino Linotype" panose="02040502050505030304" pitchFamily="18" charset="0"/>
              </a:rPr>
              <a:t>Epidemiology</a:t>
            </a:r>
            <a:endParaRPr lang="en-US" sz="3100" dirty="0"/>
          </a:p>
        </p:txBody>
      </p:sp>
      <p:sp>
        <p:nvSpPr>
          <p:cNvPr id="3" name="Content Placeholder 2"/>
          <p:cNvSpPr>
            <a:spLocks noGrp="1"/>
          </p:cNvSpPr>
          <p:nvPr>
            <p:ph idx="1"/>
          </p:nvPr>
        </p:nvSpPr>
        <p:spPr>
          <a:xfrm>
            <a:off x="250371" y="1955823"/>
            <a:ext cx="8937173" cy="1609248"/>
          </a:xfrm>
        </p:spPr>
        <p:txBody>
          <a:bodyPr>
            <a:normAutofit/>
          </a:bodyPr>
          <a:lstStyle/>
          <a:p>
            <a:pPr marL="0" indent="0" algn="r" rtl="0">
              <a:buNone/>
            </a:pPr>
            <a:r>
              <a:rPr lang="ru-RU" sz="1800" dirty="0">
                <a:latin typeface="Palatino Linotype" panose="02040502050505030304" pitchFamily="18" charset="0"/>
              </a:rPr>
              <a:t>It is most likely resistant to acids, and </a:t>
            </a:r>
            <a:r>
              <a:rPr lang="en-US" sz="1800" dirty="0">
                <a:latin typeface="Palatino Linotype" panose="02040502050505030304" pitchFamily="18" charset="0"/>
              </a:rPr>
              <a:t>the estimated infectious dose is about 50 bacteria per gram of hamburger.</a:t>
            </a:r>
            <a:endParaRPr lang="ru-RU" sz="1800" dirty="0">
              <a:solidFill>
                <a:srgbClr val="002060"/>
              </a:solidFill>
              <a:latin typeface="Palatino Linotype" panose="02040502050505030304" pitchFamily="18" charset="0"/>
            </a:endParaRPr>
          </a:p>
          <a:p>
            <a:pPr marL="0" indent="0" algn="r" rtl="0">
              <a:buNone/>
            </a:pPr>
            <a:r>
              <a:rPr lang="ru-RU" sz="1800" b="0" i="0" u="none" strike="noStrike" baseline="0" dirty="0">
                <a:latin typeface="Palatino Linotype" panose="02040502050505030304" pitchFamily="18" charset="0"/>
              </a:rPr>
              <a:t>Contaminated groundwater near animal farms can also contribute to the spread of infection.</a:t>
            </a:r>
          </a:p>
          <a:p>
            <a:pPr marL="0" indent="0" algn="r" rtl="0">
              <a:buNone/>
            </a:pPr>
            <a:r>
              <a:rPr lang="en-US" sz="1800" dirty="0">
                <a:latin typeface="Palatino Linotype" panose="02040502050505030304" pitchFamily="18" charset="0"/>
              </a:rPr>
              <a:t>Direct person-to-person transmission of </a:t>
            </a:r>
            <a:r>
              <a:rPr lang="en-US" sz="1800" i="1" dirty="0">
                <a:latin typeface="Palatino Linotype" panose="02040502050505030304" pitchFamily="18" charset="0"/>
              </a:rPr>
              <a:t>E. coli </a:t>
            </a:r>
            <a:r>
              <a:rPr lang="en-US" sz="1800" dirty="0">
                <a:latin typeface="Palatino Linotype" panose="02040502050505030304" pitchFamily="18" charset="0"/>
              </a:rPr>
              <a:t>O157:H7 has been observed</a:t>
            </a:r>
            <a:r>
              <a:rPr lang="en-US" sz="1800" b="0" i="0" u="none" strike="noStrike" baseline="0" dirty="0">
                <a:latin typeface="Palatino Linotype" panose="02040502050505030304" pitchFamily="18" charset="0"/>
              </a:rPr>
              <a:t>.</a:t>
            </a:r>
            <a:endParaRPr lang="en-US" sz="1800" dirty="0"/>
          </a:p>
        </p:txBody>
      </p:sp>
      <p:pic>
        <p:nvPicPr>
          <p:cNvPr id="4" name="Picture 3"/>
          <p:cNvPicPr>
            <a:picLocks noChangeAspect="1"/>
          </p:cNvPicPr>
          <p:nvPr/>
        </p:nvPicPr>
        <p:blipFill>
          <a:blip r:embed="rId2" cstate="print"/>
          <a:srcRect b="6897"/>
          <a:stretch>
            <a:fillRect/>
          </a:stretch>
        </p:blipFill>
        <p:spPr>
          <a:xfrm>
            <a:off x="1992086" y="3616248"/>
            <a:ext cx="5284772" cy="3170993"/>
          </a:xfrm>
          <a:prstGeom prst="rect">
            <a:avLst/>
          </a:prstGeom>
        </p:spPr>
      </p:pic>
      <p:pic>
        <p:nvPicPr>
          <p:cNvPr id="5" name="Picture 4"/>
          <p:cNvPicPr>
            <a:picLocks noChangeAspect="1"/>
          </p:cNvPicPr>
          <p:nvPr/>
        </p:nvPicPr>
        <p:blipFill>
          <a:blip r:embed="rId3" cstate="print"/>
          <a:stretch>
            <a:fillRect/>
          </a:stretch>
        </p:blipFill>
        <p:spPr>
          <a:xfrm>
            <a:off x="0" y="0"/>
            <a:ext cx="1842654" cy="1960698"/>
          </a:xfrm>
          <a:prstGeom prst="rect">
            <a:avLst/>
          </a:prstGeom>
        </p:spPr>
      </p:pic>
      <p:sp>
        <p:nvSpPr>
          <p:cNvPr id="6" name="Rectangle 5"/>
          <p:cNvSpPr/>
          <p:nvPr/>
        </p:nvSpPr>
        <p:spPr>
          <a:xfrm>
            <a:off x="1702665" y="803564"/>
            <a:ext cx="7302789" cy="1015663"/>
          </a:xfrm>
          <a:prstGeom prst="rect">
            <a:avLst/>
          </a:prstGeom>
          <a:ln w="19050">
            <a:solidFill>
              <a:schemeClr val="accent3"/>
            </a:solidFill>
            <a:prstDash val="sysDot"/>
          </a:ln>
        </p:spPr>
        <p:txBody>
          <a:bodyPr wrap="square">
            <a:spAutoFit/>
          </a:bodyPr>
          <a:lstStyle/>
          <a:p>
            <a:pPr algn="ctr" rtl="0"/>
            <a:r>
              <a:rPr lang="ru-RU" sz="2000" dirty="0">
                <a:latin typeface="Palatino Linotype" panose="02040502050505030304" pitchFamily="18" charset="0"/>
              </a:rPr>
              <a:t>O157:</a:t>
            </a:r>
            <a:r>
              <a:rPr lang="en-US" sz="2000" dirty="0">
                <a:latin typeface="Palatino Linotype" panose="02040502050505030304" pitchFamily="18" charset="0"/>
              </a:rPr>
              <a:t>H</a:t>
            </a:r>
            <a:r>
              <a:rPr lang="ru-RU" sz="2000" dirty="0">
                <a:latin typeface="Palatino Linotype" panose="02040502050505030304" pitchFamily="18" charset="0"/>
              </a:rPr>
              <a:t>7 causes both epidemics and sporadic diseases, primarily</a:t>
            </a:r>
            <a:r>
              <a:rPr lang="en-US" sz="2000" dirty="0">
                <a:latin typeface="Palatino Linotype" panose="02040502050505030304" pitchFamily="18" charset="0"/>
              </a:rPr>
              <a:t> </a:t>
            </a:r>
            <a:r>
              <a:rPr lang="ru-RU" sz="2000" b="1" dirty="0">
                <a:latin typeface="Palatino Linotype" panose="02040502050505030304" pitchFamily="18" charset="0"/>
              </a:rPr>
              <a:t>zoonoses. </a:t>
            </a:r>
            <a:r>
              <a:rPr lang="en-US" sz="2000" dirty="0">
                <a:latin typeface="Palatino Linotype" panose="02040502050505030304" pitchFamily="18" charset="0"/>
              </a:rPr>
              <a:t>The disease o</a:t>
            </a:r>
            <a:r>
              <a:rPr lang="ru-RU" sz="2000" dirty="0">
                <a:latin typeface="Palatino Linotype" panose="02040502050505030304" pitchFamily="18" charset="0"/>
              </a:rPr>
              <a:t>ccurs mainly after ingestion</a:t>
            </a:r>
            <a:r>
              <a:rPr lang="en-US" sz="2000" dirty="0">
                <a:latin typeface="Palatino Linotype" panose="02040502050505030304" pitchFamily="18" charset="0"/>
              </a:rPr>
              <a:t> of </a:t>
            </a:r>
            <a:r>
              <a:rPr lang="ru-RU" sz="2000" b="1" dirty="0">
                <a:latin typeface="Palatino Linotype" panose="02040502050505030304" pitchFamily="18" charset="0"/>
              </a:rPr>
              <a:t>insufficiently cooked contaminated meat</a:t>
            </a:r>
            <a:r>
              <a:rPr lang="en-US" sz="2000" b="1" dirty="0">
                <a:latin typeface="Palatino Linotype" panose="02040502050505030304" pitchFamily="18" charset="0"/>
              </a:rPr>
              <a:t>.</a:t>
            </a:r>
            <a:endParaRPr lang="ru-RU" sz="2000" dirty="0">
              <a:latin typeface="Palatino Linotype" panose="02040502050505030304" pitchFamily="18" charset="0"/>
            </a:endParaRPr>
          </a:p>
        </p:txBody>
      </p:sp>
    </p:spTree>
    <p:extLst>
      <p:ext uri="{BB962C8B-B14F-4D97-AF65-F5344CB8AC3E}">
        <p14:creationId xmlns:p14="http://schemas.microsoft.com/office/powerpoint/2010/main" val="33342810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3286"/>
            <a:ext cx="9361488" cy="968312"/>
          </a:xfrm>
          <a:solidFill>
            <a:schemeClr val="bg1"/>
          </a:solidFill>
          <a:ln>
            <a:solidFill>
              <a:schemeClr val="bg1"/>
            </a:solidFill>
          </a:ln>
        </p:spPr>
        <p:txBody>
          <a:bodyPr>
            <a:normAutofit fontScale="90000"/>
          </a:bodyPr>
          <a:lstStyle/>
          <a:p>
            <a:pPr algn="ctr" rtl="0"/>
            <a:br>
              <a:rPr lang="en-US" sz="1800" b="0" i="0" u="none" strike="noStrike" baseline="0" dirty="0">
                <a:solidFill>
                  <a:srgbClr val="000000"/>
                </a:solidFill>
                <a:latin typeface="Palatino Linotype" panose="02040502050505030304" pitchFamily="18" charset="0"/>
              </a:rPr>
            </a:br>
            <a:r>
              <a:rPr lang="sr-Cyrl-RS" sz="3100" b="1" i="0" u="none" strike="noStrike" baseline="0" dirty="0">
                <a:latin typeface="Palatino Linotype" panose="02040502050505030304" pitchFamily="18" charset="0"/>
              </a:rPr>
              <a:t>Establishment of infection and mechanism of </a:t>
            </a:r>
            <a:r>
              <a:rPr lang="en-US" sz="3100" b="1" i="0" u="none" strike="noStrike" baseline="0" dirty="0">
                <a:latin typeface="Palatino Linotype" panose="02040502050505030304" pitchFamily="18" charset="0"/>
              </a:rPr>
              <a:t>tissue </a:t>
            </a:r>
            <a:r>
              <a:rPr lang="sr-Cyrl-RS" sz="3100" b="1" i="0" u="none" strike="noStrike" baseline="0" dirty="0">
                <a:latin typeface="Palatino Linotype" panose="02040502050505030304" pitchFamily="18" charset="0"/>
              </a:rPr>
              <a:t>damage</a:t>
            </a:r>
            <a:endParaRPr lang="en-US" sz="3100" dirty="0"/>
          </a:p>
        </p:txBody>
      </p:sp>
      <p:sp>
        <p:nvSpPr>
          <p:cNvPr id="3" name="Content Placeholder 2"/>
          <p:cNvSpPr>
            <a:spLocks noGrp="1"/>
          </p:cNvSpPr>
          <p:nvPr>
            <p:ph idx="1"/>
          </p:nvPr>
        </p:nvSpPr>
        <p:spPr>
          <a:xfrm>
            <a:off x="88201" y="1325563"/>
            <a:ext cx="9273287" cy="2997055"/>
          </a:xfrm>
        </p:spPr>
        <p:txBody>
          <a:bodyPr>
            <a:normAutofit/>
          </a:bodyPr>
          <a:lstStyle/>
          <a:p>
            <a:pPr algn="l" rtl="0"/>
            <a:r>
              <a:rPr lang="ru-RU" sz="2000" b="0" i="0" u="none" strike="noStrike" baseline="0" dirty="0">
                <a:latin typeface="Palatino Linotype" panose="02040502050505030304" pitchFamily="18" charset="0"/>
              </a:rPr>
              <a:t>After passing through the stomach, E</a:t>
            </a:r>
            <a:r>
              <a:rPr lang="en-US" sz="2000" b="0" i="0" u="none" strike="noStrike" baseline="0" dirty="0">
                <a:latin typeface="Palatino Linotype" panose="02040502050505030304" pitchFamily="18" charset="0"/>
              </a:rPr>
              <a:t>H</a:t>
            </a:r>
            <a:r>
              <a:rPr lang="ru-RU" sz="2000" b="0" i="0" u="none" strike="noStrike" baseline="0" dirty="0">
                <a:latin typeface="Palatino Linotype" panose="02040502050505030304" pitchFamily="18" charset="0"/>
              </a:rPr>
              <a:t>E</a:t>
            </a:r>
            <a:r>
              <a:rPr lang="en-US" sz="2000" b="0" i="0" u="none" strike="noStrike" baseline="0" dirty="0">
                <a:latin typeface="Palatino Linotype" panose="02040502050505030304" pitchFamily="18" charset="0"/>
              </a:rPr>
              <a:t>C </a:t>
            </a:r>
            <a:r>
              <a:rPr lang="ru-RU" sz="2000" b="1" i="0" u="none" strike="noStrike" baseline="0" dirty="0">
                <a:latin typeface="Palatino Linotype" panose="02040502050505030304" pitchFamily="18" charset="0"/>
              </a:rPr>
              <a:t>colonize the final parts of the intestine</a:t>
            </a:r>
            <a:r>
              <a:rPr lang="en-US" sz="2000" b="1" i="0" u="none" strike="noStrike" baseline="0" dirty="0">
                <a:latin typeface="Palatino Linotype" panose="02040502050505030304" pitchFamily="18" charset="0"/>
              </a:rPr>
              <a:t> </a:t>
            </a:r>
            <a:r>
              <a:rPr lang="ru-RU" sz="2000" b="0" i="0" u="none" strike="noStrike" baseline="0" dirty="0">
                <a:latin typeface="Palatino Linotype" panose="02040502050505030304" pitchFamily="18" charset="0"/>
              </a:rPr>
              <a:t>(they attach to the surface of the intestinal mucosa) and then multiply locally (similar to E</a:t>
            </a:r>
            <a:r>
              <a:rPr lang="en-US" sz="2000" b="0" i="0" u="none" strike="noStrike" baseline="0" dirty="0">
                <a:latin typeface="Palatino Linotype" panose="02040502050505030304" pitchFamily="18" charset="0"/>
              </a:rPr>
              <a:t>P</a:t>
            </a:r>
            <a:r>
              <a:rPr lang="ru-RU" sz="2000" b="0" i="0" u="none" strike="noStrike" baseline="0" dirty="0">
                <a:latin typeface="Palatino Linotype" panose="02040502050505030304" pitchFamily="18" charset="0"/>
              </a:rPr>
              <a:t>E</a:t>
            </a:r>
            <a:r>
              <a:rPr lang="en-US" sz="2000" b="0" i="0" u="none" strike="noStrike" baseline="0" dirty="0">
                <a:latin typeface="Palatino Linotype" panose="02040502050505030304" pitchFamily="18" charset="0"/>
              </a:rPr>
              <a:t>C</a:t>
            </a:r>
            <a:r>
              <a:rPr lang="ru-RU" sz="2000" b="0" i="0" u="none" strike="noStrike" baseline="0" dirty="0">
                <a:latin typeface="Palatino Linotype" panose="02040502050505030304" pitchFamily="18" charset="0"/>
              </a:rPr>
              <a:t>)</a:t>
            </a:r>
            <a:r>
              <a:rPr lang="en-US" sz="2000" b="0" i="0" u="none" strike="noStrike" baseline="0" dirty="0">
                <a:latin typeface="Palatino Linotype" panose="02040502050505030304" pitchFamily="18" charset="0"/>
              </a:rPr>
              <a:t>.</a:t>
            </a:r>
            <a:endParaRPr lang="ru-RU" sz="2000" b="0" i="0" u="none" strike="noStrike" baseline="0" dirty="0">
              <a:latin typeface="Palatino Linotype" panose="02040502050505030304" pitchFamily="18" charset="0"/>
            </a:endParaRPr>
          </a:p>
          <a:p>
            <a:pPr algn="l" rtl="0"/>
            <a:endParaRPr lang="ru-RU" sz="2000" b="1" dirty="0">
              <a:latin typeface="Palatino Linotype" panose="02040502050505030304" pitchFamily="18" charset="0"/>
            </a:endParaRPr>
          </a:p>
          <a:p>
            <a:pPr algn="l" rtl="0"/>
            <a:r>
              <a:rPr lang="ru-RU" sz="2000" b="1" dirty="0">
                <a:latin typeface="Palatino Linotype" panose="02040502050505030304" pitchFamily="18" charset="0"/>
              </a:rPr>
              <a:t>E</a:t>
            </a:r>
            <a:r>
              <a:rPr lang="en-US" sz="2000" b="1" dirty="0">
                <a:latin typeface="Palatino Linotype" panose="02040502050505030304" pitchFamily="18" charset="0"/>
              </a:rPr>
              <a:t>H</a:t>
            </a:r>
            <a:r>
              <a:rPr lang="ru-RU" sz="2000" b="1" dirty="0">
                <a:latin typeface="Palatino Linotype" panose="02040502050505030304" pitchFamily="18" charset="0"/>
              </a:rPr>
              <a:t>E</a:t>
            </a:r>
            <a:r>
              <a:rPr lang="en-US" sz="2000" b="1" dirty="0">
                <a:latin typeface="Palatino Linotype" panose="02040502050505030304" pitchFamily="18" charset="0"/>
              </a:rPr>
              <a:t>C</a:t>
            </a:r>
            <a:r>
              <a:rPr lang="ru-RU" sz="2000" b="1" dirty="0">
                <a:latin typeface="Palatino Linotype" panose="02040502050505030304" pitchFamily="18" charset="0"/>
              </a:rPr>
              <a:t> produce</a:t>
            </a:r>
            <a:r>
              <a:rPr lang="en-US" sz="2000" b="1" dirty="0">
                <a:latin typeface="Palatino Linotype" panose="02040502050505030304" pitchFamily="18" charset="0"/>
              </a:rPr>
              <a:t> </a:t>
            </a:r>
            <a:r>
              <a:rPr lang="ru-RU" sz="2000" dirty="0">
                <a:latin typeface="Palatino Linotype" panose="02040502050505030304" pitchFamily="18" charset="0"/>
              </a:rPr>
              <a:t>one or two related but antigenically distinct toxins:</a:t>
            </a:r>
            <a:endParaRPr lang="en-US" sz="2000" dirty="0">
              <a:latin typeface="Palatino Linotype" panose="02040502050505030304" pitchFamily="18" charset="0"/>
            </a:endParaRPr>
          </a:p>
          <a:p>
            <a:pPr marL="0" indent="0" algn="l" rtl="0">
              <a:buNone/>
            </a:pPr>
            <a:endParaRPr lang="en-US" sz="2000" b="1" dirty="0">
              <a:latin typeface="Palatino Linotype" panose="02040502050505030304" pitchFamily="18" charset="0"/>
            </a:endParaRPr>
          </a:p>
          <a:p>
            <a:pPr marL="0" indent="0" algn="l" rtl="0">
              <a:buNone/>
            </a:pPr>
            <a:r>
              <a:rPr lang="ru-RU" sz="2000" b="1" dirty="0">
                <a:latin typeface="Palatino Linotype" panose="02040502050505030304" pitchFamily="18" charset="0"/>
              </a:rPr>
              <a:t>Shiga-like toxins 1 and 2</a:t>
            </a:r>
            <a:r>
              <a:rPr lang="en-US" sz="2000" b="1" dirty="0">
                <a:latin typeface="Palatino Linotype" panose="02040502050505030304" pitchFamily="18" charset="0"/>
              </a:rPr>
              <a:t> </a:t>
            </a:r>
            <a:r>
              <a:rPr lang="sr-Cyrl-RS" sz="2000" dirty="0">
                <a:latin typeface="Palatino Linotype" panose="02040502050505030304" pitchFamily="18" charset="0"/>
              </a:rPr>
              <a:t>which share the same enzymatic specificity and binding sites on target cells as Shiga toxin</a:t>
            </a:r>
            <a:r>
              <a:rPr lang="en-US" sz="2000" dirty="0">
                <a:latin typeface="Palatino Linotype" panose="02040502050505030304" pitchFamily="18" charset="0"/>
              </a:rPr>
              <a:t> of </a:t>
            </a:r>
            <a:r>
              <a:rPr lang="en-US" sz="2000" i="1" dirty="0">
                <a:latin typeface="Palatino Linotype" panose="02040502050505030304" pitchFamily="18" charset="0"/>
              </a:rPr>
              <a:t>S. </a:t>
            </a:r>
            <a:r>
              <a:rPr lang="en-US" sz="2000" i="1" dirty="0" err="1">
                <a:latin typeface="Palatino Linotype" panose="02040502050505030304" pitchFamily="18" charset="0"/>
              </a:rPr>
              <a:t>dysenteriae</a:t>
            </a:r>
            <a:r>
              <a:rPr lang="en-US" sz="2000" i="1" dirty="0">
                <a:latin typeface="Palatino Linotype" panose="02040502050505030304" pitchFamily="18" charset="0"/>
              </a:rPr>
              <a:t> </a:t>
            </a:r>
            <a:r>
              <a:rPr lang="sr-Cyrl-RS" sz="2000" dirty="0">
                <a:latin typeface="Palatino Linotype" panose="02040502050505030304" pitchFamily="18" charset="0"/>
              </a:rPr>
              <a:t>type 1</a:t>
            </a:r>
            <a:r>
              <a:rPr lang="en-US" sz="2000" dirty="0">
                <a:latin typeface="Palatino Linotype" panose="02040502050505030304" pitchFamily="18" charset="0"/>
              </a:rPr>
              <a:t>.</a:t>
            </a:r>
            <a:endParaRPr lang="en-US" sz="2000" dirty="0"/>
          </a:p>
          <a:p>
            <a:pPr marL="0" indent="0" algn="l" rtl="0">
              <a:buNone/>
            </a:pPr>
            <a:endParaRPr lang="ru-RU" sz="2000" b="0" i="0" u="none" strike="noStrike" baseline="0" dirty="0">
              <a:latin typeface="Palatino Linotype" panose="02040502050505030304" pitchFamily="18" charset="0"/>
            </a:endParaRPr>
          </a:p>
          <a:p>
            <a:pPr algn="l" rtl="0"/>
            <a:endParaRPr lang="ru-RU" sz="2000" dirty="0">
              <a:latin typeface="Palatino Linotype" panose="02040502050505030304" pitchFamily="18" charset="0"/>
            </a:endParaRPr>
          </a:p>
          <a:p>
            <a:pPr algn="l" rtl="0"/>
            <a:endParaRPr lang="ru-RU" sz="2000" b="0" i="0" u="none" strike="noStrike" baseline="0" dirty="0">
              <a:latin typeface="Palatino Linotype" panose="02040502050505030304" pitchFamily="18" charset="0"/>
            </a:endParaRPr>
          </a:p>
          <a:p>
            <a:pPr algn="l" rtl="0"/>
            <a:endParaRPr lang="en-US" dirty="0"/>
          </a:p>
        </p:txBody>
      </p:sp>
      <p:pic>
        <p:nvPicPr>
          <p:cNvPr id="6" name="Picture 5"/>
          <p:cNvPicPr>
            <a:picLocks noChangeAspect="1"/>
          </p:cNvPicPr>
          <p:nvPr/>
        </p:nvPicPr>
        <p:blipFill>
          <a:blip r:embed="rId2" cstate="print"/>
          <a:srcRect r="3445" b="8852"/>
          <a:stretch>
            <a:fillRect/>
          </a:stretch>
        </p:blipFill>
        <p:spPr>
          <a:xfrm>
            <a:off x="0" y="4488873"/>
            <a:ext cx="4724400" cy="2369127"/>
          </a:xfrm>
          <a:prstGeom prst="rect">
            <a:avLst/>
          </a:prstGeom>
        </p:spPr>
      </p:pic>
      <p:pic>
        <p:nvPicPr>
          <p:cNvPr id="29698" name="Picture 2" descr="Резултат слика за ENTEROHEMORRHAGIC E COLI infection"/>
          <p:cNvPicPr>
            <a:picLocks noChangeAspect="1" noChangeArrowheads="1"/>
          </p:cNvPicPr>
          <p:nvPr/>
        </p:nvPicPr>
        <p:blipFill>
          <a:blip r:embed="rId3" cstate="print"/>
          <a:srcRect/>
          <a:stretch>
            <a:fillRect/>
          </a:stretch>
        </p:blipFill>
        <p:spPr bwMode="auto">
          <a:xfrm>
            <a:off x="4876800" y="4516582"/>
            <a:ext cx="3985925" cy="2341418"/>
          </a:xfrm>
          <a:prstGeom prst="rect">
            <a:avLst/>
          </a:prstGeom>
          <a:noFill/>
        </p:spPr>
      </p:pic>
      <p:sp>
        <p:nvSpPr>
          <p:cNvPr id="7" name="TextBox 6"/>
          <p:cNvSpPr txBox="1"/>
          <p:nvPr/>
        </p:nvSpPr>
        <p:spPr>
          <a:xfrm>
            <a:off x="6317673" y="4502728"/>
            <a:ext cx="2460930" cy="369332"/>
          </a:xfrm>
          <a:prstGeom prst="rect">
            <a:avLst/>
          </a:prstGeom>
          <a:noFill/>
        </p:spPr>
        <p:txBody>
          <a:bodyPr wrap="none" rtlCol="0">
            <a:spAutoFit/>
          </a:bodyPr>
          <a:lstStyle/>
          <a:p>
            <a:pPr algn="l" rtl="0"/>
            <a:r>
              <a:rPr lang="sr-Cyrl-RS" b="1" dirty="0"/>
              <a:t>Massive hemorrhag</a:t>
            </a:r>
            <a:r>
              <a:rPr lang="en-US" b="1" dirty="0" err="1"/>
              <a:t>ia</a:t>
            </a:r>
            <a:endParaRPr lang="en-US" b="1" dirty="0"/>
          </a:p>
        </p:txBody>
      </p:sp>
    </p:spTree>
    <p:extLst>
      <p:ext uri="{BB962C8B-B14F-4D97-AF65-F5344CB8AC3E}">
        <p14:creationId xmlns:p14="http://schemas.microsoft.com/office/powerpoint/2010/main" val="1581312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ttp://what-when-how.com/wp-content/uploads/2012/04/tmp4E3.jpg"/>
          <p:cNvPicPr>
            <a:picLocks noChangeAspect="1" noChangeArrowheads="1"/>
          </p:cNvPicPr>
          <p:nvPr/>
        </p:nvPicPr>
        <p:blipFill>
          <a:blip r:embed="rId2" cstate="print"/>
          <a:srcRect/>
          <a:stretch>
            <a:fillRect/>
          </a:stretch>
        </p:blipFill>
        <p:spPr bwMode="auto">
          <a:xfrm>
            <a:off x="0" y="527957"/>
            <a:ext cx="4679951" cy="6330044"/>
          </a:xfrm>
          <a:prstGeom prst="rect">
            <a:avLst/>
          </a:prstGeom>
          <a:noFill/>
        </p:spPr>
      </p:pic>
      <p:sp>
        <p:nvSpPr>
          <p:cNvPr id="4" name="Rectangle 3"/>
          <p:cNvSpPr/>
          <p:nvPr/>
        </p:nvSpPr>
        <p:spPr>
          <a:xfrm>
            <a:off x="4681538" y="1457649"/>
            <a:ext cx="4533219" cy="4801314"/>
          </a:xfrm>
          <a:prstGeom prst="rect">
            <a:avLst/>
          </a:prstGeom>
        </p:spPr>
        <p:txBody>
          <a:bodyPr wrap="square">
            <a:spAutoFit/>
          </a:bodyPr>
          <a:lstStyle/>
          <a:p>
            <a:pPr algn="l" rtl="0"/>
            <a:r>
              <a:rPr lang="ru-RU" dirty="0">
                <a:latin typeface="Palatino Linotype" panose="02040502050505030304" pitchFamily="18" charset="0"/>
              </a:rPr>
              <a:t>Today it is believed that the cause of profuse bleeding is</a:t>
            </a:r>
            <a:r>
              <a:rPr lang="en-US" dirty="0">
                <a:latin typeface="Palatino Linotype" panose="02040502050505030304" pitchFamily="18" charset="0"/>
              </a:rPr>
              <a:t> </a:t>
            </a:r>
            <a:r>
              <a:rPr lang="ru-RU" b="1" dirty="0">
                <a:latin typeface="Palatino Linotype" panose="02040502050505030304" pitchFamily="18" charset="0"/>
              </a:rPr>
              <a:t>interaction of inflammatory cytokines and Shiga-like</a:t>
            </a:r>
            <a:r>
              <a:rPr lang="ru-RU" b="1" i="1" dirty="0">
                <a:latin typeface="Palatino Linotype" panose="02040502050505030304" pitchFamily="18" charset="0"/>
              </a:rPr>
              <a:t> </a:t>
            </a:r>
            <a:r>
              <a:rPr lang="ru-RU" b="1" dirty="0">
                <a:latin typeface="Palatino Linotype" panose="02040502050505030304" pitchFamily="18" charset="0"/>
              </a:rPr>
              <a:t>toxins</a:t>
            </a:r>
            <a:r>
              <a:rPr lang="ru-RU" dirty="0">
                <a:latin typeface="Palatino Linotype" panose="02040502050505030304" pitchFamily="18" charset="0"/>
              </a:rPr>
              <a:t>, which together damage the blood vessels in the lamina propria</a:t>
            </a:r>
            <a:r>
              <a:rPr lang="en-US" dirty="0">
                <a:latin typeface="Palatino Linotype" panose="02040502050505030304" pitchFamily="18" charset="0"/>
              </a:rPr>
              <a:t>.</a:t>
            </a:r>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endParaRPr lang="ru-RU" dirty="0">
              <a:latin typeface="Palatino Linotype" panose="02040502050505030304" pitchFamily="18" charset="0"/>
            </a:endParaRPr>
          </a:p>
          <a:p>
            <a:pPr algn="l" rtl="0"/>
            <a:r>
              <a:rPr lang="ru-RU" dirty="0">
                <a:latin typeface="Palatino Linotype" panose="02040502050505030304" pitchFamily="18" charset="0"/>
              </a:rPr>
              <a:t>The main complication of E</a:t>
            </a:r>
            <a:r>
              <a:rPr lang="en-US" dirty="0">
                <a:latin typeface="Palatino Linotype" panose="02040502050505030304" pitchFamily="18" charset="0"/>
              </a:rPr>
              <a:t>H</a:t>
            </a:r>
            <a:r>
              <a:rPr lang="ru-RU" dirty="0">
                <a:latin typeface="Palatino Linotype" panose="02040502050505030304" pitchFamily="18" charset="0"/>
              </a:rPr>
              <a:t>E</a:t>
            </a:r>
            <a:r>
              <a:rPr lang="en-US" dirty="0">
                <a:latin typeface="Palatino Linotype" panose="02040502050505030304" pitchFamily="18" charset="0"/>
              </a:rPr>
              <a:t>C infection</a:t>
            </a:r>
            <a:r>
              <a:rPr lang="ru-RU" dirty="0">
                <a:latin typeface="Palatino Linotype" panose="02040502050505030304" pitchFamily="18" charset="0"/>
              </a:rPr>
              <a:t> (in about 5% of severe clinical cases) is</a:t>
            </a:r>
            <a:r>
              <a:rPr lang="en-US" dirty="0">
                <a:latin typeface="Palatino Linotype" panose="02040502050505030304" pitchFamily="18" charset="0"/>
              </a:rPr>
              <a:t> </a:t>
            </a:r>
            <a:r>
              <a:rPr lang="ru-RU" b="1" dirty="0">
                <a:latin typeface="Palatino Linotype" panose="02040502050505030304" pitchFamily="18" charset="0"/>
              </a:rPr>
              <a:t>damage to small blood vessels</a:t>
            </a:r>
            <a:r>
              <a:rPr lang="en-US" b="1" dirty="0">
                <a:latin typeface="Palatino Linotype" panose="02040502050505030304" pitchFamily="18" charset="0"/>
              </a:rPr>
              <a:t> </a:t>
            </a:r>
            <a:r>
              <a:rPr lang="ru-RU" dirty="0">
                <a:latin typeface="Palatino Linotype" panose="02040502050505030304" pitchFamily="18" charset="0"/>
              </a:rPr>
              <a:t>which, if it occurs in the renal glomeruli or in young children, most often results in </a:t>
            </a:r>
            <a:r>
              <a:rPr lang="sr-Latn-RS" b="1" dirty="0">
                <a:latin typeface="Palatino Linotype" panose="02040502050505030304" pitchFamily="18" charset="0"/>
              </a:rPr>
              <a:t>HUS</a:t>
            </a:r>
            <a:r>
              <a:rPr lang="en-US" b="1" dirty="0">
                <a:latin typeface="Palatino Linotype" panose="02040502050505030304" pitchFamily="18" charset="0"/>
              </a:rPr>
              <a:t> </a:t>
            </a:r>
            <a:r>
              <a:rPr lang="en-US" dirty="0">
                <a:latin typeface="Palatino Linotype" panose="02040502050505030304" pitchFamily="18" charset="0"/>
              </a:rPr>
              <a:t>development.</a:t>
            </a:r>
            <a:endParaRPr lang="ru-RU" dirty="0">
              <a:latin typeface="Palatino Linotype" panose="02040502050505030304" pitchFamily="18" charset="0"/>
            </a:endParaRPr>
          </a:p>
        </p:txBody>
      </p:sp>
      <p:sp>
        <p:nvSpPr>
          <p:cNvPr id="5" name="Rectangle 4"/>
          <p:cNvSpPr/>
          <p:nvPr/>
        </p:nvSpPr>
        <p:spPr>
          <a:xfrm>
            <a:off x="2981280" y="234043"/>
            <a:ext cx="5638082" cy="461665"/>
          </a:xfrm>
          <a:prstGeom prst="rect">
            <a:avLst/>
          </a:prstGeom>
        </p:spPr>
        <p:txBody>
          <a:bodyPr wrap="none">
            <a:spAutoFit/>
          </a:bodyPr>
          <a:lstStyle/>
          <a:p>
            <a:pPr algn="l" rtl="0"/>
            <a:r>
              <a:rPr lang="sr-Cyrl-RS" sz="2400" b="1" dirty="0">
                <a:solidFill>
                  <a:srgbClr val="FF0000"/>
                </a:solidFill>
                <a:latin typeface="Palatino Linotype" panose="02040502050505030304" pitchFamily="18" charset="0"/>
              </a:rPr>
              <a:t>... Bacteria </a:t>
            </a:r>
            <a:r>
              <a:rPr lang="ru-RU" sz="2400" b="1" dirty="0">
                <a:solidFill>
                  <a:srgbClr val="FF0000"/>
                </a:solidFill>
                <a:latin typeface="Palatino Linotype" panose="02040502050505030304" pitchFamily="18" charset="0"/>
              </a:rPr>
              <a:t>never enter the bloodstream</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76" y="166255"/>
            <a:ext cx="8425339" cy="789709"/>
          </a:xfrm>
        </p:spPr>
        <p:txBody>
          <a:bodyPr>
            <a:normAutofit/>
          </a:bodyPr>
          <a:lstStyle/>
          <a:p>
            <a:pPr rtl="0"/>
            <a:r>
              <a:rPr lang="sr-Cyrl-RS" sz="3600" b="1" dirty="0">
                <a:solidFill>
                  <a:srgbClr val="C00000"/>
                </a:solidFill>
              </a:rPr>
              <a:t>Enteroinvasive</a:t>
            </a:r>
            <a:r>
              <a:rPr lang="sr-Cyrl-RS" sz="3600" b="1" dirty="0"/>
              <a:t> </a:t>
            </a:r>
            <a:r>
              <a:rPr lang="en-US" sz="3600" b="1" i="1" dirty="0"/>
              <a:t>E. coli </a:t>
            </a:r>
            <a:r>
              <a:rPr lang="sr-Cyrl-RS" sz="3600" b="1" dirty="0">
                <a:solidFill>
                  <a:srgbClr val="C00000"/>
                </a:solidFill>
              </a:rPr>
              <a:t>(</a:t>
            </a:r>
            <a:r>
              <a:rPr lang="en-US" sz="3600" b="1" dirty="0">
                <a:solidFill>
                  <a:srgbClr val="C00000"/>
                </a:solidFill>
              </a:rPr>
              <a:t>EIEC)</a:t>
            </a:r>
          </a:p>
        </p:txBody>
      </p:sp>
      <p:sp>
        <p:nvSpPr>
          <p:cNvPr id="3" name="Content Placeholder 2"/>
          <p:cNvSpPr>
            <a:spLocks noGrp="1"/>
          </p:cNvSpPr>
          <p:nvPr>
            <p:ph idx="1"/>
          </p:nvPr>
        </p:nvSpPr>
        <p:spPr>
          <a:xfrm>
            <a:off x="481931" y="1336968"/>
            <a:ext cx="8426542" cy="2223650"/>
          </a:xfrm>
          <a:solidFill>
            <a:schemeClr val="bg2">
              <a:lumMod val="90000"/>
            </a:schemeClr>
          </a:solidFill>
          <a:ln w="28575">
            <a:solidFill>
              <a:schemeClr val="accent6">
                <a:lumMod val="60000"/>
                <a:lumOff val="40000"/>
              </a:schemeClr>
            </a:solidFill>
            <a:prstDash val="sysDot"/>
          </a:ln>
        </p:spPr>
        <p:txBody>
          <a:bodyPr>
            <a:normAutofit/>
          </a:bodyPr>
          <a:lstStyle/>
          <a:p>
            <a:pPr algn="l" rtl="0"/>
            <a:r>
              <a:rPr lang="sr-Cyrl-RS" sz="2000" b="1" dirty="0"/>
              <a:t>Similar to </a:t>
            </a:r>
            <a:r>
              <a:rPr lang="en-US" sz="2000" b="1" i="1" dirty="0"/>
              <a:t>S</a:t>
            </a:r>
            <a:r>
              <a:rPr lang="sr-Cyrl-RS" sz="2000" b="1" i="1" dirty="0"/>
              <a:t>higell</a:t>
            </a:r>
            <a:r>
              <a:rPr lang="en-US" sz="2000" b="1" i="1" dirty="0"/>
              <a:t>ae</a:t>
            </a:r>
            <a:endParaRPr lang="sr-Cyrl-RS" sz="2000" b="1" i="1" dirty="0"/>
          </a:p>
          <a:p>
            <a:pPr algn="l" rtl="0"/>
            <a:r>
              <a:rPr lang="sr-Cyrl-RS" sz="2000" dirty="0"/>
              <a:t>They mainly cause infections in children under 5 years of age in</a:t>
            </a:r>
            <a:r>
              <a:rPr lang="en-US" sz="2000" dirty="0"/>
              <a:t> </a:t>
            </a:r>
            <a:r>
              <a:rPr lang="sr-Cyrl-RS" sz="2000" b="1" dirty="0"/>
              <a:t>developing countries</a:t>
            </a:r>
            <a:r>
              <a:rPr lang="en-US" sz="2000" b="1" dirty="0"/>
              <a:t>.</a:t>
            </a:r>
            <a:endParaRPr lang="sr-Cyrl-RS" sz="2000" b="1" dirty="0"/>
          </a:p>
          <a:p>
            <a:pPr algn="l" rtl="0"/>
            <a:r>
              <a:rPr lang="sr-Cyrl-RS" sz="2000" dirty="0"/>
              <a:t>Occasional epidemics</a:t>
            </a:r>
            <a:r>
              <a:rPr lang="en-US" sz="2000" dirty="0"/>
              <a:t> </a:t>
            </a:r>
            <a:r>
              <a:rPr lang="sr-Cyrl-RS" sz="2000" b="1" dirty="0"/>
              <a:t>in developed countries</a:t>
            </a:r>
            <a:r>
              <a:rPr lang="en-US" sz="2000" b="1" dirty="0"/>
              <a:t> </a:t>
            </a:r>
            <a:r>
              <a:rPr lang="sr-Cyrl-RS" sz="2000" dirty="0"/>
              <a:t>which are usually associated with the ingestion of contaminated food and water</a:t>
            </a:r>
            <a:r>
              <a:rPr lang="en-US" sz="2000" dirty="0"/>
              <a:t>.</a:t>
            </a:r>
            <a:endParaRPr lang="sr-Cyrl-RS" sz="2000" dirty="0"/>
          </a:p>
          <a:p>
            <a:pPr algn="l" rtl="0"/>
            <a:r>
              <a:rPr lang="sr-Cyrl-RS" sz="2000" b="1" dirty="0"/>
              <a:t>Humans are the only known reservoir of infection</a:t>
            </a:r>
            <a:r>
              <a:rPr lang="en-US" sz="2000" b="1" dirty="0"/>
              <a:t>.</a:t>
            </a:r>
          </a:p>
        </p:txBody>
      </p:sp>
      <p:grpSp>
        <p:nvGrpSpPr>
          <p:cNvPr id="6" name="Group 5"/>
          <p:cNvGrpSpPr/>
          <p:nvPr/>
        </p:nvGrpSpPr>
        <p:grpSpPr>
          <a:xfrm>
            <a:off x="2538450" y="3616036"/>
            <a:ext cx="3335877" cy="3241963"/>
            <a:chOff x="2538450" y="3616036"/>
            <a:chExt cx="3335877" cy="3241963"/>
          </a:xfrm>
        </p:grpSpPr>
        <p:pic>
          <p:nvPicPr>
            <p:cNvPr id="101378" name="Picture 2" descr="Резултат слика за (EIEC)pathogenesis"/>
            <p:cNvPicPr>
              <a:picLocks noChangeAspect="1" noChangeArrowheads="1"/>
            </p:cNvPicPr>
            <p:nvPr/>
          </p:nvPicPr>
          <p:blipFill>
            <a:blip r:embed="rId2" cstate="print"/>
            <a:srcRect l="30490" t="49661" r="30480" b="6397"/>
            <a:stretch>
              <a:fillRect/>
            </a:stretch>
          </p:blipFill>
          <p:spPr bwMode="auto">
            <a:xfrm>
              <a:off x="2538450" y="3616036"/>
              <a:ext cx="3294313" cy="3241963"/>
            </a:xfrm>
            <a:prstGeom prst="rect">
              <a:avLst/>
            </a:prstGeom>
            <a:noFill/>
          </p:spPr>
        </p:pic>
        <p:sp>
          <p:nvSpPr>
            <p:cNvPr id="5" name="Rounded Rectangle 4"/>
            <p:cNvSpPr/>
            <p:nvPr/>
          </p:nvSpPr>
          <p:spPr>
            <a:xfrm>
              <a:off x="5527964" y="3990109"/>
              <a:ext cx="346363" cy="5126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4" y="658586"/>
            <a:ext cx="8884693" cy="511628"/>
          </a:xfrm>
          <a:solidFill>
            <a:schemeClr val="accent3">
              <a:lumMod val="20000"/>
              <a:lumOff val="80000"/>
            </a:schemeClr>
          </a:solidFill>
          <a:ln>
            <a:solidFill>
              <a:schemeClr val="accent2">
                <a:lumMod val="40000"/>
                <a:lumOff val="60000"/>
              </a:schemeClr>
            </a:solidFill>
            <a:prstDash val="sysDot"/>
          </a:ln>
        </p:spPr>
        <p:txBody>
          <a:bodyPr>
            <a:noAutofit/>
          </a:bodyPr>
          <a:lstStyle/>
          <a:p>
            <a:pPr algn="ctr" rtl="0">
              <a:buNone/>
            </a:pPr>
            <a:r>
              <a:rPr lang="ru-RU" sz="2500" b="1" i="0" u="none" strike="noStrike" baseline="0" dirty="0">
                <a:solidFill>
                  <a:srgbClr val="C00000"/>
                </a:solidFill>
                <a:latin typeface="Palatino Linotype" panose="02040502050505030304" pitchFamily="18" charset="0"/>
              </a:rPr>
              <a:t>Enteric pathogens are introduced via the feco-oral route</a:t>
            </a:r>
          </a:p>
        </p:txBody>
      </p:sp>
      <p:pic>
        <p:nvPicPr>
          <p:cNvPr id="62466" name="Picture 2" descr="http://www.globaled.uconn.edu/teachers_water/images/image025.gif"/>
          <p:cNvPicPr>
            <a:picLocks noChangeAspect="1" noChangeArrowheads="1"/>
          </p:cNvPicPr>
          <p:nvPr/>
        </p:nvPicPr>
        <p:blipFill>
          <a:blip r:embed="rId2" cstate="print"/>
          <a:srcRect l="14109" b="6411"/>
          <a:stretch>
            <a:fillRect/>
          </a:stretch>
        </p:blipFill>
        <p:spPr bwMode="auto">
          <a:xfrm>
            <a:off x="177422" y="1491344"/>
            <a:ext cx="5205564" cy="5121728"/>
          </a:xfrm>
          <a:prstGeom prst="rect">
            <a:avLst/>
          </a:prstGeom>
          <a:noFill/>
        </p:spPr>
      </p:pic>
      <p:pic>
        <p:nvPicPr>
          <p:cNvPr id="2" name="Picture 2" descr="Сродна слика"/>
          <p:cNvPicPr>
            <a:picLocks noChangeAspect="1" noChangeArrowheads="1"/>
          </p:cNvPicPr>
          <p:nvPr/>
        </p:nvPicPr>
        <p:blipFill>
          <a:blip r:embed="rId3" cstate="print"/>
          <a:srcRect/>
          <a:stretch>
            <a:fillRect/>
          </a:stretch>
        </p:blipFill>
        <p:spPr bwMode="auto">
          <a:xfrm>
            <a:off x="5382986" y="1491344"/>
            <a:ext cx="3720071" cy="5004990"/>
          </a:xfrm>
          <a:prstGeom prst="rect">
            <a:avLst/>
          </a:prstGeom>
          <a:noFill/>
        </p:spPr>
      </p:pic>
    </p:spTree>
    <p:extLst>
      <p:ext uri="{BB962C8B-B14F-4D97-AF65-F5344CB8AC3E}">
        <p14:creationId xmlns:p14="http://schemas.microsoft.com/office/powerpoint/2010/main" val="37964159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B04E5-9981-F23B-AB8D-F28F3C017F80}"/>
              </a:ext>
            </a:extLst>
          </p:cNvPr>
          <p:cNvSpPr>
            <a:spLocks noGrp="1"/>
          </p:cNvSpPr>
          <p:nvPr>
            <p:ph type="title"/>
          </p:nvPr>
        </p:nvSpPr>
        <p:spPr>
          <a:xfrm>
            <a:off x="468074" y="1602693"/>
            <a:ext cx="8425339" cy="1510621"/>
          </a:xfrm>
          <a:solidFill>
            <a:schemeClr val="bg2">
              <a:lumMod val="90000"/>
            </a:schemeClr>
          </a:solidFill>
          <a:ln w="28575">
            <a:solidFill>
              <a:schemeClr val="bg2">
                <a:lumMod val="50000"/>
              </a:schemeClr>
            </a:solidFill>
          </a:ln>
        </p:spPr>
        <p:txBody>
          <a:bodyPr>
            <a:noAutofit/>
          </a:bodyPr>
          <a:lstStyle/>
          <a:p>
            <a:pPr rtl="0"/>
            <a:r>
              <a:rPr lang="en-US" sz="3200" b="1" dirty="0"/>
              <a:t>Other pathogenic and opportunistic enterobacteria</a:t>
            </a:r>
            <a:endParaRPr lang="en-US" sz="3200" b="1" i="1" dirty="0"/>
          </a:p>
        </p:txBody>
      </p:sp>
      <p:sp>
        <p:nvSpPr>
          <p:cNvPr id="3" name="Content Placeholder 2">
            <a:extLst>
              <a:ext uri="{FF2B5EF4-FFF2-40B4-BE49-F238E27FC236}">
                <a16:creationId xmlns:a16="http://schemas.microsoft.com/office/drawing/2014/main" id="{6C22AE12-620C-9D8B-11F6-C36C0EF65BE0}"/>
              </a:ext>
            </a:extLst>
          </p:cNvPr>
          <p:cNvSpPr>
            <a:spLocks noGrp="1"/>
          </p:cNvSpPr>
          <p:nvPr>
            <p:ph idx="1"/>
          </p:nvPr>
        </p:nvSpPr>
        <p:spPr>
          <a:xfrm>
            <a:off x="468074" y="3744687"/>
            <a:ext cx="8425339" cy="2209796"/>
          </a:xfrm>
        </p:spPr>
        <p:txBody>
          <a:bodyPr/>
          <a:lstStyle/>
          <a:p>
            <a:pPr algn="l" rtl="0"/>
            <a:r>
              <a:rPr lang="en-US" sz="2800" i="1" dirty="0"/>
              <a:t>Yersinia</a:t>
            </a:r>
          </a:p>
          <a:p>
            <a:pPr algn="l" rtl="0"/>
            <a:r>
              <a:rPr lang="en-US" sz="2800" i="1" dirty="0"/>
              <a:t>Klebsiella</a:t>
            </a:r>
            <a:endParaRPr lang="sr-Cyrl-RS" sz="2800" i="1" dirty="0"/>
          </a:p>
          <a:p>
            <a:pPr algn="l" rtl="0"/>
            <a:r>
              <a:rPr lang="en-US" sz="2800" i="1" dirty="0"/>
              <a:t>Enterobacter</a:t>
            </a:r>
          </a:p>
          <a:p>
            <a:pPr algn="l" rtl="0"/>
            <a:r>
              <a:rPr lang="en-US" sz="2800" i="1" dirty="0"/>
              <a:t>Proteus,</a:t>
            </a:r>
            <a:r>
              <a:rPr lang="en-US" sz="2800" i="1" dirty="0" err="1"/>
              <a:t>Morganella</a:t>
            </a:r>
            <a:r>
              <a:rPr lang="en-US" sz="2800" i="1" dirty="0"/>
              <a:t>, Providencia</a:t>
            </a:r>
          </a:p>
          <a:p>
            <a:pPr algn="l" rtl="0"/>
            <a:endParaRPr lang="en-US" dirty="0"/>
          </a:p>
        </p:txBody>
      </p:sp>
    </p:spTree>
    <p:extLst>
      <p:ext uri="{BB962C8B-B14F-4D97-AF65-F5344CB8AC3E}">
        <p14:creationId xmlns:p14="http://schemas.microsoft.com/office/powerpoint/2010/main" val="906155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DEA8F-C204-86DE-6A98-BA32E0983C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42C2C7-59AA-2890-0F58-BB25843F118D}"/>
              </a:ext>
            </a:extLst>
          </p:cNvPr>
          <p:cNvSpPr>
            <a:spLocks noGrp="1"/>
          </p:cNvSpPr>
          <p:nvPr>
            <p:ph type="title"/>
          </p:nvPr>
        </p:nvSpPr>
        <p:spPr>
          <a:xfrm>
            <a:off x="0" y="323622"/>
            <a:ext cx="9361488" cy="661536"/>
          </a:xfrm>
          <a:solidFill>
            <a:schemeClr val="bg2">
              <a:lumMod val="90000"/>
            </a:schemeClr>
          </a:solidFill>
          <a:ln w="28575">
            <a:noFill/>
          </a:ln>
        </p:spPr>
        <p:txBody>
          <a:bodyPr>
            <a:noAutofit/>
          </a:bodyPr>
          <a:lstStyle/>
          <a:p>
            <a:pPr rtl="0"/>
            <a:r>
              <a:rPr lang="en-US" sz="3600" b="1" i="1" dirty="0"/>
              <a:t>Yersinia</a:t>
            </a:r>
          </a:p>
        </p:txBody>
      </p:sp>
      <p:sp>
        <p:nvSpPr>
          <p:cNvPr id="3" name="Content Placeholder 2">
            <a:extLst>
              <a:ext uri="{FF2B5EF4-FFF2-40B4-BE49-F238E27FC236}">
                <a16:creationId xmlns:a16="http://schemas.microsoft.com/office/drawing/2014/main" id="{7A8334EE-50EC-C016-5AEF-97CF03DEE9AF}"/>
              </a:ext>
            </a:extLst>
          </p:cNvPr>
          <p:cNvSpPr>
            <a:spLocks noGrp="1"/>
          </p:cNvSpPr>
          <p:nvPr>
            <p:ph idx="1"/>
          </p:nvPr>
        </p:nvSpPr>
        <p:spPr>
          <a:xfrm>
            <a:off x="429974" y="1137561"/>
            <a:ext cx="8594283" cy="1175653"/>
          </a:xfrm>
        </p:spPr>
        <p:txBody>
          <a:bodyPr>
            <a:normAutofit fontScale="92500"/>
          </a:bodyPr>
          <a:lstStyle/>
          <a:p>
            <a:pPr marL="0" indent="0" algn="l" rtl="0">
              <a:buNone/>
            </a:pPr>
            <a:r>
              <a:rPr lang="ru-RU" sz="2200" dirty="0"/>
              <a:t>Three </a:t>
            </a:r>
            <a:r>
              <a:rPr lang="en-US" sz="2200" dirty="0"/>
              <a:t>species</a:t>
            </a:r>
            <a:r>
              <a:rPr lang="ru-RU" sz="2200" dirty="0"/>
              <a:t> of genus</a:t>
            </a:r>
            <a:r>
              <a:rPr lang="en-US" sz="2200" dirty="0"/>
              <a:t> </a:t>
            </a:r>
            <a:r>
              <a:rPr lang="ru-RU" sz="2200" i="1" dirty="0"/>
              <a:t>Yersinia</a:t>
            </a:r>
            <a:r>
              <a:rPr lang="en-US" sz="2200" i="1" dirty="0"/>
              <a:t> </a:t>
            </a:r>
            <a:r>
              <a:rPr lang="ru-RU" sz="2200" dirty="0"/>
              <a:t>are </a:t>
            </a:r>
            <a:r>
              <a:rPr lang="en-US" sz="2200" dirty="0"/>
              <a:t>strictly pathogenic </a:t>
            </a:r>
            <a:r>
              <a:rPr lang="ru-RU" sz="2200" dirty="0"/>
              <a:t>to humans:</a:t>
            </a:r>
            <a:r>
              <a:rPr lang="en-US" sz="2200" dirty="0"/>
              <a:t> </a:t>
            </a:r>
            <a:r>
              <a:rPr lang="ru-RU" sz="2200" b="1" i="1" dirty="0">
                <a:solidFill>
                  <a:schemeClr val="accent2">
                    <a:lumMod val="75000"/>
                  </a:schemeClr>
                </a:solidFill>
              </a:rPr>
              <a:t>Y.</a:t>
            </a:r>
            <a:r>
              <a:rPr lang="en-US" sz="2200" b="1" i="1" dirty="0">
                <a:solidFill>
                  <a:schemeClr val="accent2">
                    <a:lumMod val="75000"/>
                  </a:schemeClr>
                </a:solidFill>
              </a:rPr>
              <a:t> </a:t>
            </a:r>
            <a:r>
              <a:rPr lang="ru-RU" sz="2200" b="1" i="1" dirty="0">
                <a:solidFill>
                  <a:schemeClr val="accent2">
                    <a:lumMod val="75000"/>
                  </a:schemeClr>
                </a:solidFill>
              </a:rPr>
              <a:t>pestis</a:t>
            </a:r>
            <a:r>
              <a:rPr lang="en-US" sz="2200" b="1" i="1" dirty="0">
                <a:solidFill>
                  <a:schemeClr val="accent2">
                    <a:lumMod val="75000"/>
                  </a:schemeClr>
                </a:solidFill>
              </a:rPr>
              <a:t> </a:t>
            </a:r>
            <a:r>
              <a:rPr lang="ru-RU" sz="2200" dirty="0"/>
              <a:t>(</a:t>
            </a:r>
            <a:r>
              <a:rPr lang="en-US" sz="2200" b="1" dirty="0"/>
              <a:t>causes</a:t>
            </a:r>
            <a:r>
              <a:rPr lang="en-US" sz="2200" dirty="0"/>
              <a:t> </a:t>
            </a:r>
            <a:r>
              <a:rPr lang="ru-RU" sz="2200" b="1" dirty="0"/>
              <a:t>plague</a:t>
            </a:r>
            <a:r>
              <a:rPr lang="ru-RU" sz="2200" dirty="0"/>
              <a:t>),</a:t>
            </a:r>
            <a:r>
              <a:rPr lang="en-US" sz="2200" dirty="0"/>
              <a:t> </a:t>
            </a:r>
            <a:r>
              <a:rPr lang="ru-RU" sz="2200" b="1" i="1" dirty="0">
                <a:solidFill>
                  <a:srgbClr val="0070C0"/>
                </a:solidFill>
              </a:rPr>
              <a:t>Y. enterocolitica</a:t>
            </a:r>
            <a:r>
              <a:rPr lang="en-US" sz="2200" b="1" i="1" dirty="0">
                <a:solidFill>
                  <a:srgbClr val="0070C0"/>
                </a:solidFill>
              </a:rPr>
              <a:t> </a:t>
            </a:r>
            <a:r>
              <a:rPr lang="ru-RU" sz="2200" dirty="0"/>
              <a:t>and</a:t>
            </a:r>
            <a:r>
              <a:rPr lang="en-US" sz="2200" dirty="0"/>
              <a:t> </a:t>
            </a:r>
            <a:r>
              <a:rPr lang="ru-RU" sz="2200" b="1" i="1" dirty="0">
                <a:solidFill>
                  <a:srgbClr val="0070C0"/>
                </a:solidFill>
              </a:rPr>
              <a:t>Y. pseudotuberculosis</a:t>
            </a:r>
            <a:r>
              <a:rPr lang="en-US" sz="2200" b="1" i="1" dirty="0">
                <a:solidFill>
                  <a:srgbClr val="0070C0"/>
                </a:solidFill>
              </a:rPr>
              <a:t> </a:t>
            </a:r>
            <a:r>
              <a:rPr lang="ru-RU" sz="2200" dirty="0"/>
              <a:t>(</a:t>
            </a:r>
            <a:r>
              <a:rPr lang="ru-RU" sz="2200" b="1" dirty="0"/>
              <a:t>caus</a:t>
            </a:r>
            <a:r>
              <a:rPr lang="en-US" sz="2200" b="1" dirty="0"/>
              <a:t>e </a:t>
            </a:r>
            <a:r>
              <a:rPr lang="sr-Cyrl-RS" sz="2200" b="1" dirty="0"/>
              <a:t>acute</a:t>
            </a:r>
            <a:r>
              <a:rPr lang="en-US" sz="2200" b="1" dirty="0"/>
              <a:t> </a:t>
            </a:r>
            <a:r>
              <a:rPr lang="ru-RU" sz="2200" b="1" dirty="0"/>
              <a:t>enterocolitis associated with abscess formation and peritonitis</a:t>
            </a:r>
            <a:r>
              <a:rPr lang="ru-RU" sz="2200" dirty="0"/>
              <a:t>).</a:t>
            </a:r>
            <a:endParaRPr lang="en-US" sz="2200" dirty="0"/>
          </a:p>
          <a:p>
            <a:pPr marL="0" indent="0" algn="l" rtl="0">
              <a:buNone/>
            </a:pPr>
            <a:endParaRPr lang="ru-RU" sz="2200" dirty="0"/>
          </a:p>
          <a:p>
            <a:pPr algn="l" rtl="0"/>
            <a:endParaRPr lang="en-US" dirty="0"/>
          </a:p>
        </p:txBody>
      </p:sp>
      <p:sp>
        <p:nvSpPr>
          <p:cNvPr id="7" name="TextBox 6">
            <a:extLst>
              <a:ext uri="{FF2B5EF4-FFF2-40B4-BE49-F238E27FC236}">
                <a16:creationId xmlns:a16="http://schemas.microsoft.com/office/drawing/2014/main" id="{525AEAE4-6F4D-6EB2-E158-6969C1EDDD37}"/>
              </a:ext>
            </a:extLst>
          </p:cNvPr>
          <p:cNvSpPr txBox="1"/>
          <p:nvPr/>
        </p:nvSpPr>
        <p:spPr>
          <a:xfrm>
            <a:off x="48986" y="2465617"/>
            <a:ext cx="5589814" cy="4247317"/>
          </a:xfrm>
          <a:prstGeom prst="rect">
            <a:avLst/>
          </a:prstGeom>
          <a:noFill/>
        </p:spPr>
        <p:txBody>
          <a:bodyPr wrap="square">
            <a:spAutoFit/>
          </a:bodyPr>
          <a:lstStyle/>
          <a:p>
            <a:pPr marL="285750" indent="-285750" algn="l" rtl="0">
              <a:buFont typeface="Arial" panose="020B0604020202020204" pitchFamily="34" charset="0"/>
              <a:buChar char="•"/>
            </a:pPr>
            <a:r>
              <a:rPr lang="ru-RU" sz="1800" b="1" i="1" dirty="0"/>
              <a:t>Y. enterocolitica</a:t>
            </a:r>
            <a:r>
              <a:rPr lang="en-US" sz="1800" b="1" i="1" dirty="0"/>
              <a:t> </a:t>
            </a:r>
            <a:r>
              <a:rPr lang="ru-RU" sz="1800" dirty="0"/>
              <a:t>and</a:t>
            </a:r>
            <a:r>
              <a:rPr lang="en-US" sz="1800" dirty="0"/>
              <a:t> </a:t>
            </a:r>
            <a:r>
              <a:rPr lang="ru-RU" sz="1800" b="1" i="1" dirty="0"/>
              <a:t>Y. pseudotuberculosis</a:t>
            </a:r>
            <a:r>
              <a:rPr lang="en-US" sz="1800" b="1" i="1" dirty="0"/>
              <a:t> </a:t>
            </a:r>
            <a:r>
              <a:rPr lang="ru-RU" sz="1800" dirty="0"/>
              <a:t>are</a:t>
            </a:r>
            <a:r>
              <a:rPr lang="en-US" sz="1800" dirty="0"/>
              <a:t> </a:t>
            </a:r>
            <a:r>
              <a:rPr lang="ru-RU" sz="1800" i="1" dirty="0"/>
              <a:t>Gram</a:t>
            </a:r>
            <a:r>
              <a:rPr lang="ru-RU" sz="1800" dirty="0"/>
              <a:t>-negative coccobacilli that can be isolated from the digestive tract, infected wounds and abscesses, as well as the blood of various animal species-</a:t>
            </a:r>
            <a:r>
              <a:rPr lang="en-US" dirty="0"/>
              <a:t>causative agents of </a:t>
            </a:r>
            <a:r>
              <a:rPr lang="ru-RU" sz="1800" b="1" dirty="0">
                <a:solidFill>
                  <a:srgbClr val="0070C0"/>
                </a:solidFill>
              </a:rPr>
              <a:t>zoonoses</a:t>
            </a:r>
            <a:r>
              <a:rPr lang="ru-RU" sz="1800" dirty="0"/>
              <a:t>.</a:t>
            </a:r>
            <a:endParaRPr lang="en-US" sz="1800" dirty="0"/>
          </a:p>
          <a:p>
            <a:pPr marL="285750" indent="-285750" algn="l" rtl="0">
              <a:buFont typeface="Arial" panose="020B0604020202020204" pitchFamily="34" charset="0"/>
              <a:buChar char="•"/>
            </a:pPr>
            <a:endParaRPr lang="en-US" dirty="0"/>
          </a:p>
          <a:p>
            <a:pPr marL="285750" indent="-285750" algn="l" rtl="0">
              <a:buFont typeface="Arial" panose="020B0604020202020204" pitchFamily="34" charset="0"/>
              <a:buChar char="•"/>
            </a:pPr>
            <a:r>
              <a:rPr lang="ru-RU" sz="1800" dirty="0"/>
              <a:t>The disease occurs</a:t>
            </a:r>
            <a:r>
              <a:rPr lang="en-US" sz="1800" dirty="0"/>
              <a:t> </a:t>
            </a:r>
            <a:r>
              <a:rPr lang="ru-RU" sz="1800" b="1" dirty="0"/>
              <a:t>by consuming </a:t>
            </a:r>
            <a:r>
              <a:rPr lang="en-US" sz="1800" b="1" dirty="0"/>
              <a:t>of </a:t>
            </a:r>
            <a:r>
              <a:rPr lang="ru-RU" sz="1800" b="1" dirty="0"/>
              <a:t>uncooked contaminated food and water,</a:t>
            </a:r>
            <a:r>
              <a:rPr lang="en-US" sz="1800" b="1" dirty="0"/>
              <a:t> while </a:t>
            </a:r>
            <a:r>
              <a:rPr lang="en-US" b="1" dirty="0" err="1"/>
              <a:t>i</a:t>
            </a:r>
            <a:r>
              <a:rPr lang="ru-RU" sz="1800" b="1" dirty="0"/>
              <a:t>nterhuman transmission is also possible</a:t>
            </a:r>
            <a:r>
              <a:rPr lang="ru-RU" sz="1800" dirty="0"/>
              <a:t>.</a:t>
            </a:r>
            <a:endParaRPr lang="en-US" sz="1800" dirty="0"/>
          </a:p>
          <a:p>
            <a:pPr marL="285750" indent="-285750" algn="l" rtl="0">
              <a:buFont typeface="Arial" panose="020B0604020202020204" pitchFamily="34" charset="0"/>
              <a:buChar char="•"/>
            </a:pPr>
            <a:endParaRPr lang="ru-RU" sz="1800" dirty="0"/>
          </a:p>
          <a:p>
            <a:pPr marL="285750" indent="-285750" algn="l" rtl="0">
              <a:buFont typeface="Arial" panose="020B0604020202020204" pitchFamily="34" charset="0"/>
              <a:buChar char="•"/>
            </a:pPr>
            <a:r>
              <a:rPr lang="ru-RU" sz="1800" dirty="0"/>
              <a:t>Although they are sensitive to high temperatures,</a:t>
            </a:r>
            <a:r>
              <a:rPr lang="en-US" sz="1800" dirty="0"/>
              <a:t> </a:t>
            </a:r>
            <a:r>
              <a:rPr lang="en-US" b="1" dirty="0"/>
              <a:t>t</a:t>
            </a:r>
            <a:r>
              <a:rPr lang="ru-RU" sz="1800" b="1" dirty="0"/>
              <a:t>hese bacteria reproduce successfully at low temperatures</a:t>
            </a:r>
            <a:r>
              <a:rPr lang="en-US" sz="1800" b="1" dirty="0"/>
              <a:t> </a:t>
            </a:r>
            <a:r>
              <a:rPr lang="ru-RU" sz="1800" dirty="0"/>
              <a:t>which contributes to the potential occurrence of infection (storing contaminated food in the refrigerator).</a:t>
            </a:r>
          </a:p>
        </p:txBody>
      </p:sp>
      <p:pic>
        <p:nvPicPr>
          <p:cNvPr id="4" name="Picture 3">
            <a:extLst>
              <a:ext uri="{FF2B5EF4-FFF2-40B4-BE49-F238E27FC236}">
                <a16:creationId xmlns:a16="http://schemas.microsoft.com/office/drawing/2014/main" id="{E3ABAED1-D058-4DC4-136F-33C72C63ADBE}"/>
              </a:ext>
            </a:extLst>
          </p:cNvPr>
          <p:cNvPicPr>
            <a:picLocks noChangeAspect="1"/>
          </p:cNvPicPr>
          <p:nvPr/>
        </p:nvPicPr>
        <p:blipFill>
          <a:blip r:embed="rId2"/>
          <a:stretch>
            <a:fillRect/>
          </a:stretch>
        </p:blipFill>
        <p:spPr>
          <a:xfrm>
            <a:off x="5844046" y="4545472"/>
            <a:ext cx="3260271" cy="2244174"/>
          </a:xfrm>
          <a:prstGeom prst="rect">
            <a:avLst/>
          </a:prstGeom>
        </p:spPr>
      </p:pic>
      <p:pic>
        <p:nvPicPr>
          <p:cNvPr id="5" name="Picture 4">
            <a:extLst>
              <a:ext uri="{FF2B5EF4-FFF2-40B4-BE49-F238E27FC236}">
                <a16:creationId xmlns:a16="http://schemas.microsoft.com/office/drawing/2014/main" id="{690D29B7-AD0B-2FC6-CA3B-7BE0A7D837CA}"/>
              </a:ext>
            </a:extLst>
          </p:cNvPr>
          <p:cNvPicPr>
            <a:picLocks noChangeAspect="1"/>
          </p:cNvPicPr>
          <p:nvPr/>
        </p:nvPicPr>
        <p:blipFill>
          <a:blip r:embed="rId3"/>
          <a:srcRect l="-5925" t="7971" r="42995" b="-7503"/>
          <a:stretch>
            <a:fillRect/>
          </a:stretch>
        </p:blipFill>
        <p:spPr>
          <a:xfrm>
            <a:off x="7317761" y="2213034"/>
            <a:ext cx="1889917" cy="2314218"/>
          </a:xfrm>
          <a:prstGeom prst="rect">
            <a:avLst/>
          </a:prstGeom>
        </p:spPr>
      </p:pic>
      <p:pic>
        <p:nvPicPr>
          <p:cNvPr id="6" name="Picture 5">
            <a:extLst>
              <a:ext uri="{FF2B5EF4-FFF2-40B4-BE49-F238E27FC236}">
                <a16:creationId xmlns:a16="http://schemas.microsoft.com/office/drawing/2014/main" id="{899B6D9F-08C1-A903-8611-AFE988A73CEF}"/>
              </a:ext>
            </a:extLst>
          </p:cNvPr>
          <p:cNvPicPr>
            <a:picLocks noChangeAspect="1"/>
          </p:cNvPicPr>
          <p:nvPr/>
        </p:nvPicPr>
        <p:blipFill>
          <a:blip r:embed="rId4"/>
          <a:stretch>
            <a:fillRect/>
          </a:stretch>
        </p:blipFill>
        <p:spPr>
          <a:xfrm>
            <a:off x="5611586" y="2213034"/>
            <a:ext cx="1862596" cy="2218455"/>
          </a:xfrm>
          <a:prstGeom prst="rect">
            <a:avLst/>
          </a:prstGeom>
        </p:spPr>
      </p:pic>
    </p:spTree>
    <p:extLst>
      <p:ext uri="{BB962C8B-B14F-4D97-AF65-F5344CB8AC3E}">
        <p14:creationId xmlns:p14="http://schemas.microsoft.com/office/powerpoint/2010/main" val="7871757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FFA02-7222-0641-451F-9BA4F8780F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DCBB3A-018E-3756-3A7D-5B4296F17318}"/>
              </a:ext>
            </a:extLst>
          </p:cNvPr>
          <p:cNvSpPr>
            <a:spLocks noGrp="1"/>
          </p:cNvSpPr>
          <p:nvPr>
            <p:ph type="title"/>
          </p:nvPr>
        </p:nvSpPr>
        <p:spPr>
          <a:xfrm>
            <a:off x="0" y="247422"/>
            <a:ext cx="9361488" cy="819378"/>
          </a:xfrm>
          <a:solidFill>
            <a:schemeClr val="bg2">
              <a:lumMod val="90000"/>
            </a:schemeClr>
          </a:solidFill>
          <a:ln w="28575">
            <a:noFill/>
          </a:ln>
        </p:spPr>
        <p:txBody>
          <a:bodyPr>
            <a:noAutofit/>
          </a:bodyPr>
          <a:lstStyle/>
          <a:p>
            <a:pPr rtl="0"/>
            <a:r>
              <a:rPr lang="ru-RU" sz="3200" b="1" i="1" dirty="0"/>
              <a:t>Y. </a:t>
            </a:r>
            <a:r>
              <a:rPr lang="en-US" sz="3200" b="1" i="1" dirty="0"/>
              <a:t>e</a:t>
            </a:r>
            <a:r>
              <a:rPr lang="ru-RU" sz="3200" b="1" i="1" dirty="0"/>
              <a:t>nterocolitica</a:t>
            </a:r>
            <a:r>
              <a:rPr lang="en-US" sz="3200" b="1" i="1" dirty="0"/>
              <a:t> </a:t>
            </a:r>
            <a:r>
              <a:rPr lang="ru-RU" sz="3200" b="1" dirty="0"/>
              <a:t>and</a:t>
            </a:r>
            <a:r>
              <a:rPr lang="en-US" sz="3200" b="1" dirty="0"/>
              <a:t> </a:t>
            </a:r>
            <a:r>
              <a:rPr lang="ru-RU" sz="3200" b="1" i="1" dirty="0"/>
              <a:t>Y. pseudotuberculosis</a:t>
            </a:r>
            <a:endParaRPr lang="en-US" sz="3200" b="1" dirty="0"/>
          </a:p>
        </p:txBody>
      </p:sp>
      <p:sp>
        <p:nvSpPr>
          <p:cNvPr id="3" name="Content Placeholder 2">
            <a:extLst>
              <a:ext uri="{FF2B5EF4-FFF2-40B4-BE49-F238E27FC236}">
                <a16:creationId xmlns:a16="http://schemas.microsoft.com/office/drawing/2014/main" id="{9FE1C0DC-17F6-109B-2851-A1D6A4091F4E}"/>
              </a:ext>
            </a:extLst>
          </p:cNvPr>
          <p:cNvSpPr>
            <a:spLocks noGrp="1"/>
          </p:cNvSpPr>
          <p:nvPr>
            <p:ph idx="1"/>
          </p:nvPr>
        </p:nvSpPr>
        <p:spPr>
          <a:xfrm>
            <a:off x="92528" y="1627416"/>
            <a:ext cx="5698671" cy="4942113"/>
          </a:xfrm>
        </p:spPr>
        <p:txBody>
          <a:bodyPr>
            <a:normAutofit fontScale="92500" lnSpcReduction="20000"/>
          </a:bodyPr>
          <a:lstStyle/>
          <a:p>
            <a:pPr algn="l" rtl="0"/>
            <a:r>
              <a:rPr lang="en-US" sz="1900" dirty="0"/>
              <a:t>The bacteria enter the digestive tract and reach the </a:t>
            </a:r>
            <a:r>
              <a:rPr lang="en-US" sz="1900" b="1" dirty="0"/>
              <a:t>terminal ileum</a:t>
            </a:r>
            <a:r>
              <a:rPr lang="en-US" sz="1900" dirty="0"/>
              <a:t>, where they </a:t>
            </a:r>
            <a:r>
              <a:rPr lang="en-US" sz="1900" b="1" dirty="0"/>
              <a:t>adhere to the intestinal mucosa using various adhesins </a:t>
            </a:r>
            <a:r>
              <a:rPr lang="en-US" sz="1900" dirty="0"/>
              <a:t>and establish infection. </a:t>
            </a:r>
          </a:p>
          <a:p>
            <a:pPr algn="l" rtl="0"/>
            <a:endParaRPr lang="en-US" sz="1900" dirty="0"/>
          </a:p>
          <a:p>
            <a:pPr algn="l" rtl="0"/>
            <a:r>
              <a:rPr lang="ru-RU" sz="1900" dirty="0"/>
              <a:t>By penetrating the intestinal wall, the bacteria can reach the </a:t>
            </a:r>
            <a:r>
              <a:rPr lang="ru-RU" sz="1900" b="1" dirty="0"/>
              <a:t>mesenteric lymph nodes</a:t>
            </a:r>
            <a:r>
              <a:rPr lang="en-US" sz="1900" b="1" dirty="0"/>
              <a:t>, liver and spleen</a:t>
            </a:r>
            <a:r>
              <a:rPr lang="ru-RU" sz="1900" dirty="0"/>
              <a:t>. </a:t>
            </a:r>
            <a:endParaRPr lang="en-US" sz="1900" dirty="0"/>
          </a:p>
          <a:p>
            <a:pPr algn="l" rtl="0"/>
            <a:endParaRPr lang="en-US" sz="1900" dirty="0"/>
          </a:p>
          <a:p>
            <a:pPr algn="l" rtl="0"/>
            <a:r>
              <a:rPr lang="en-US" sz="1900" dirty="0"/>
              <a:t>The disease is a consequence of </a:t>
            </a:r>
            <a:r>
              <a:rPr lang="en-US" sz="1900" b="1" dirty="0"/>
              <a:t>damage and inflammation of the intestinal mucosa</a:t>
            </a:r>
            <a:r>
              <a:rPr lang="en-US" sz="1900" dirty="0"/>
              <a:t>, and is clinically manifested by abdominal pain, fever and diarrhea (similar to appendicitis), with possible acute mesenteric lymphadenitis. </a:t>
            </a:r>
          </a:p>
          <a:p>
            <a:pPr algn="l" rtl="0"/>
            <a:endParaRPr lang="ru-RU" sz="1900" dirty="0"/>
          </a:p>
          <a:p>
            <a:pPr algn="l" rtl="0"/>
            <a:r>
              <a:rPr lang="ru-RU" sz="1900" dirty="0"/>
              <a:t>Possible secondary complications of the disease are</a:t>
            </a:r>
            <a:r>
              <a:rPr lang="en-US" sz="1900" dirty="0"/>
              <a:t> </a:t>
            </a:r>
            <a:r>
              <a:rPr lang="ru-RU" sz="1900" b="1" dirty="0"/>
              <a:t>reactive arthritis, sepsis or endocarditis</a:t>
            </a:r>
            <a:r>
              <a:rPr lang="en-US" sz="1900" b="1" dirty="0"/>
              <a:t>. </a:t>
            </a:r>
            <a:r>
              <a:rPr lang="ru-RU" sz="1900" dirty="0"/>
              <a:t>In the absence of complications, the disease usually resolves spontaneously and without the use of antibiotics.</a:t>
            </a:r>
            <a:endParaRPr lang="en-US" sz="1900" dirty="0"/>
          </a:p>
          <a:p>
            <a:pPr marL="0" indent="0" algn="l" rtl="0">
              <a:buNone/>
            </a:pPr>
            <a:endParaRPr lang="en-US" sz="1900" dirty="0"/>
          </a:p>
        </p:txBody>
      </p:sp>
      <p:pic>
        <p:nvPicPr>
          <p:cNvPr id="5" name="Picture 4">
            <a:extLst>
              <a:ext uri="{FF2B5EF4-FFF2-40B4-BE49-F238E27FC236}">
                <a16:creationId xmlns:a16="http://schemas.microsoft.com/office/drawing/2014/main" id="{495D31BC-3BCB-3DC2-8D64-C5106CA6F28B}"/>
              </a:ext>
            </a:extLst>
          </p:cNvPr>
          <p:cNvPicPr>
            <a:picLocks noChangeAspect="1"/>
          </p:cNvPicPr>
          <p:nvPr/>
        </p:nvPicPr>
        <p:blipFill>
          <a:blip r:embed="rId2"/>
          <a:stretch>
            <a:fillRect/>
          </a:stretch>
        </p:blipFill>
        <p:spPr>
          <a:xfrm>
            <a:off x="5883729" y="1191986"/>
            <a:ext cx="3385231" cy="3341914"/>
          </a:xfrm>
          <a:prstGeom prst="rect">
            <a:avLst/>
          </a:prstGeom>
        </p:spPr>
      </p:pic>
      <p:pic>
        <p:nvPicPr>
          <p:cNvPr id="6" name="Picture 5">
            <a:extLst>
              <a:ext uri="{FF2B5EF4-FFF2-40B4-BE49-F238E27FC236}">
                <a16:creationId xmlns:a16="http://schemas.microsoft.com/office/drawing/2014/main" id="{47D9A298-A00D-F13C-7E29-B8B8D21676BE}"/>
              </a:ext>
            </a:extLst>
          </p:cNvPr>
          <p:cNvPicPr>
            <a:picLocks noChangeAspect="1"/>
          </p:cNvPicPr>
          <p:nvPr/>
        </p:nvPicPr>
        <p:blipFill>
          <a:blip r:embed="rId3"/>
          <a:stretch>
            <a:fillRect/>
          </a:stretch>
        </p:blipFill>
        <p:spPr>
          <a:xfrm>
            <a:off x="5883729" y="4533900"/>
            <a:ext cx="3428133" cy="2324100"/>
          </a:xfrm>
          <a:prstGeom prst="rect">
            <a:avLst/>
          </a:prstGeom>
        </p:spPr>
      </p:pic>
    </p:spTree>
    <p:extLst>
      <p:ext uri="{BB962C8B-B14F-4D97-AF65-F5344CB8AC3E}">
        <p14:creationId xmlns:p14="http://schemas.microsoft.com/office/powerpoint/2010/main" val="7036935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777"/>
            <a:ext cx="9361488" cy="1201002"/>
          </a:xfrm>
          <a:solidFill>
            <a:schemeClr val="bg2"/>
          </a:solidFill>
        </p:spPr>
        <p:txBody>
          <a:bodyPr>
            <a:normAutofit fontScale="90000"/>
          </a:bodyPr>
          <a:lstStyle/>
          <a:p>
            <a:pPr algn="l" rtl="0"/>
            <a:br>
              <a:rPr lang="en-US" sz="1800" dirty="0">
                <a:solidFill>
                  <a:srgbClr val="000000"/>
                </a:solidFill>
                <a:latin typeface="Palatino Linotype" panose="02040502050505030304" pitchFamily="18" charset="0"/>
              </a:rPr>
            </a:br>
            <a:br>
              <a:rPr lang="sr-Cyrl-RS" sz="1800" dirty="0">
                <a:solidFill>
                  <a:srgbClr val="000000"/>
                </a:solidFill>
                <a:latin typeface="Palatino Linotype" panose="02040502050505030304" pitchFamily="18" charset="0"/>
              </a:rPr>
            </a:br>
            <a:r>
              <a:rPr lang="en-US" sz="3100" b="1" i="1" dirty="0">
                <a:solidFill>
                  <a:srgbClr val="C00000"/>
                </a:solidFill>
                <a:latin typeface="Palatino Linotype" panose="02040502050505030304" pitchFamily="18" charset="0"/>
              </a:rPr>
              <a:t>Klebsiella</a:t>
            </a:r>
            <a:br>
              <a:rPr lang="sr-Cyrl-RS" sz="3100" dirty="0">
                <a:solidFill>
                  <a:srgbClr val="000000"/>
                </a:solidFill>
                <a:latin typeface="Palatino Linotype" panose="02040502050505030304" pitchFamily="18" charset="0"/>
              </a:rPr>
            </a:br>
            <a:r>
              <a:rPr lang="sr-Cyrl-RS" sz="3100" b="1" dirty="0">
                <a:latin typeface="Palatino Linotype" panose="02040502050505030304" pitchFamily="18" charset="0"/>
              </a:rPr>
              <a:t>Commensal enterobacteria</a:t>
            </a:r>
            <a:br>
              <a:rPr lang="en-US" sz="3100" b="1" dirty="0">
                <a:latin typeface="Palatino Linotype" panose="02040502050505030304" pitchFamily="18" charset="0"/>
              </a:rPr>
            </a:br>
            <a:endParaRPr lang="en-US" sz="3100" dirty="0"/>
          </a:p>
        </p:txBody>
      </p:sp>
      <p:sp>
        <p:nvSpPr>
          <p:cNvPr id="3" name="Content Placeholder 2"/>
          <p:cNvSpPr>
            <a:spLocks noGrp="1"/>
          </p:cNvSpPr>
          <p:nvPr>
            <p:ph idx="1"/>
          </p:nvPr>
        </p:nvSpPr>
        <p:spPr>
          <a:xfrm>
            <a:off x="146844" y="1816551"/>
            <a:ext cx="9067800" cy="4936672"/>
          </a:xfrm>
        </p:spPr>
        <p:txBody>
          <a:bodyPr>
            <a:noAutofit/>
          </a:bodyPr>
          <a:lstStyle/>
          <a:p>
            <a:pPr algn="l" rtl="0">
              <a:lnSpc>
                <a:spcPct val="120000"/>
              </a:lnSpc>
            </a:pPr>
            <a:r>
              <a:rPr lang="en-US" sz="1800" i="1" dirty="0">
                <a:latin typeface="Palatino Linotype" panose="02040502050505030304" pitchFamily="18" charset="0"/>
              </a:rPr>
              <a:t>Gram</a:t>
            </a:r>
            <a:r>
              <a:rPr lang="sr-Cyrl-RS" sz="1800" dirty="0">
                <a:latin typeface="Palatino Linotype" panose="02040502050505030304" pitchFamily="18" charset="0"/>
              </a:rPr>
              <a:t>-negative, non-motile bacteria widely distributed in nature, soil, water, and the intestinal system of humans and animals</a:t>
            </a:r>
            <a:r>
              <a:rPr lang="en-US" sz="1800" dirty="0">
                <a:latin typeface="Palatino Linotype" panose="02040502050505030304" pitchFamily="18" charset="0"/>
              </a:rPr>
              <a:t>.</a:t>
            </a:r>
            <a:endParaRPr lang="sr-Cyrl-RS" sz="1800" dirty="0">
              <a:latin typeface="Palatino Linotype" panose="02040502050505030304" pitchFamily="18" charset="0"/>
            </a:endParaRPr>
          </a:p>
          <a:p>
            <a:pPr algn="l" rtl="0">
              <a:lnSpc>
                <a:spcPct val="120000"/>
              </a:lnSpc>
            </a:pPr>
            <a:r>
              <a:rPr lang="sr-Cyrl-RS" sz="1800" dirty="0">
                <a:latin typeface="Palatino Linotype" panose="02040502050505030304" pitchFamily="18" charset="0"/>
              </a:rPr>
              <a:t>They own</a:t>
            </a:r>
            <a:r>
              <a:rPr lang="en-US" sz="1800" dirty="0">
                <a:latin typeface="Palatino Linotype" panose="02040502050505030304" pitchFamily="18" charset="0"/>
              </a:rPr>
              <a:t> </a:t>
            </a:r>
            <a:r>
              <a:rPr lang="sr-Cyrl-RS" sz="1800" b="1" dirty="0">
                <a:solidFill>
                  <a:srgbClr val="C00000"/>
                </a:solidFill>
                <a:latin typeface="Palatino Linotype" panose="02040502050505030304" pitchFamily="18" charset="0"/>
              </a:rPr>
              <a:t>capsule</a:t>
            </a:r>
            <a:r>
              <a:rPr lang="sr-Cyrl-RS" sz="1800" dirty="0">
                <a:latin typeface="Palatino Linotype" panose="02040502050505030304" pitchFamily="18" charset="0"/>
              </a:rPr>
              <a:t> (K antigen) </a:t>
            </a:r>
            <a:r>
              <a:rPr lang="en-US" sz="1800" dirty="0">
                <a:latin typeface="Palatino Linotype" panose="02040502050505030304" pitchFamily="18" charset="0"/>
              </a:rPr>
              <a:t>which </a:t>
            </a:r>
            <a:r>
              <a:rPr lang="sr-Cyrl-RS" sz="1800" dirty="0">
                <a:latin typeface="Palatino Linotype" panose="02040502050505030304" pitchFamily="18" charset="0"/>
              </a:rPr>
              <a:t>has</a:t>
            </a:r>
            <a:r>
              <a:rPr lang="en-US" sz="1800" dirty="0">
                <a:latin typeface="Palatino Linotype" panose="02040502050505030304" pitchFamily="18" charset="0"/>
              </a:rPr>
              <a:t> </a:t>
            </a:r>
            <a:r>
              <a:rPr lang="sr-Cyrl-RS" sz="1800" b="1" dirty="0">
                <a:solidFill>
                  <a:srgbClr val="C00000"/>
                </a:solidFill>
                <a:latin typeface="Palatino Linotype" panose="02040502050505030304" pitchFamily="18" charset="0"/>
              </a:rPr>
              <a:t>antiphagocytic role</a:t>
            </a:r>
            <a:r>
              <a:rPr lang="en-US" sz="1800" b="1" dirty="0">
                <a:solidFill>
                  <a:srgbClr val="C00000"/>
                </a:solidFill>
                <a:latin typeface="Palatino Linotype" panose="02040502050505030304" pitchFamily="18" charset="0"/>
              </a:rPr>
              <a:t> </a:t>
            </a:r>
            <a:r>
              <a:rPr lang="sr-Cyrl-RS" sz="1800" dirty="0">
                <a:latin typeface="Palatino Linotype" panose="02040502050505030304" pitchFamily="18" charset="0"/>
              </a:rPr>
              <a:t>thanks to which </a:t>
            </a:r>
            <a:r>
              <a:rPr lang="en-US" sz="1800" dirty="0">
                <a:latin typeface="Palatino Linotype" panose="02040502050505030304" pitchFamily="18" charset="0"/>
              </a:rPr>
              <a:t>they</a:t>
            </a:r>
            <a:r>
              <a:rPr lang="sr-Cyrl-RS" sz="1800" dirty="0">
                <a:latin typeface="Palatino Linotype" panose="02040502050505030304" pitchFamily="18" charset="0"/>
              </a:rPr>
              <a:t> quickly and relatively easily disseminate through the bloodstream and can cause sepsis</a:t>
            </a:r>
            <a:r>
              <a:rPr lang="en-US" sz="1800" dirty="0">
                <a:latin typeface="Palatino Linotype" panose="02040502050505030304" pitchFamily="18" charset="0"/>
              </a:rPr>
              <a:t>.</a:t>
            </a:r>
          </a:p>
          <a:p>
            <a:pPr algn="l" rtl="0">
              <a:lnSpc>
                <a:spcPct val="120000"/>
              </a:lnSpc>
            </a:pPr>
            <a:r>
              <a:rPr lang="en-US" sz="1800" dirty="0">
                <a:latin typeface="Palatino Linotype" panose="02040502050505030304" pitchFamily="18" charset="0"/>
              </a:rPr>
              <a:t>Also, </a:t>
            </a:r>
            <a:r>
              <a:rPr lang="en-US" sz="1800" b="1" dirty="0">
                <a:latin typeface="Palatino Linotype" panose="02040502050505030304" pitchFamily="18" charset="0"/>
              </a:rPr>
              <a:t>various types of pili</a:t>
            </a:r>
            <a:r>
              <a:rPr lang="en-US" sz="1800" dirty="0">
                <a:latin typeface="Palatino Linotype" panose="02040502050505030304" pitchFamily="18" charset="0"/>
              </a:rPr>
              <a:t>, </a:t>
            </a:r>
            <a:r>
              <a:rPr lang="en-US" sz="1800" b="1" dirty="0">
                <a:latin typeface="Palatino Linotype" panose="02040502050505030304" pitchFamily="18" charset="0"/>
              </a:rPr>
              <a:t>biofilm formation</a:t>
            </a:r>
            <a:r>
              <a:rPr lang="en-US" sz="1800" dirty="0">
                <a:latin typeface="Palatino Linotype" panose="02040502050505030304" pitchFamily="18" charset="0"/>
              </a:rPr>
              <a:t>, </a:t>
            </a:r>
            <a:r>
              <a:rPr lang="en-US" sz="1800" b="1" dirty="0">
                <a:latin typeface="Palatino Linotype" panose="02040502050505030304" pitchFamily="18" charset="0"/>
              </a:rPr>
              <a:t>LPS</a:t>
            </a:r>
            <a:r>
              <a:rPr lang="en-US" sz="1800" dirty="0">
                <a:latin typeface="Palatino Linotype" panose="02040502050505030304" pitchFamily="18" charset="0"/>
              </a:rPr>
              <a:t>, and </a:t>
            </a:r>
            <a:r>
              <a:rPr lang="en-US" sz="1800" b="1" dirty="0">
                <a:latin typeface="Palatino Linotype" panose="02040502050505030304" pitchFamily="18" charset="0"/>
              </a:rPr>
              <a:t>siderophores</a:t>
            </a:r>
            <a:r>
              <a:rPr lang="en-US" sz="1800" dirty="0">
                <a:latin typeface="Palatino Linotype" panose="02040502050505030304" pitchFamily="18" charset="0"/>
              </a:rPr>
              <a:t> are cited as virulence factors. </a:t>
            </a:r>
          </a:p>
          <a:p>
            <a:pPr>
              <a:lnSpc>
                <a:spcPct val="120000"/>
              </a:lnSpc>
            </a:pPr>
            <a:r>
              <a:rPr lang="ru-RU" sz="1800" b="1" dirty="0">
                <a:latin typeface="Palatino Linotype" panose="02040502050505030304" pitchFamily="18" charset="0"/>
              </a:rPr>
              <a:t>Rapid development of resistance to certain classes of antibiotics</a:t>
            </a:r>
            <a:r>
              <a:rPr lang="en-US" sz="1800" b="1" dirty="0">
                <a:latin typeface="Palatino Linotype" panose="02040502050505030304" pitchFamily="18" charset="0"/>
              </a:rPr>
              <a:t>-cause </a:t>
            </a:r>
            <a:r>
              <a:rPr lang="ru-RU" sz="1800" b="1" dirty="0">
                <a:latin typeface="Palatino Linotype" panose="02040502050505030304" pitchFamily="18" charset="0"/>
              </a:rPr>
              <a:t>opportunistic infections in hospitals (</a:t>
            </a:r>
            <a:r>
              <a:rPr lang="ru-RU" sz="1800" b="1" dirty="0">
                <a:solidFill>
                  <a:srgbClr val="C00000"/>
                </a:solidFill>
                <a:effectLst>
                  <a:outerShdw blurRad="38100" dist="38100" dir="2700000" algn="tl">
                    <a:srgbClr val="000000">
                      <a:alpha val="43137"/>
                    </a:srgbClr>
                  </a:outerShdw>
                </a:effectLst>
                <a:latin typeface="Palatino Linotype" panose="02040502050505030304" pitchFamily="18" charset="0"/>
              </a:rPr>
              <a:t>multidrug-resistant strains</a:t>
            </a:r>
            <a:r>
              <a:rPr lang="ru-RU" sz="1800" b="1" dirty="0">
                <a:latin typeface="Palatino Linotype" panose="02040502050505030304" pitchFamily="18" charset="0"/>
              </a:rPr>
              <a:t>)</a:t>
            </a:r>
            <a:r>
              <a:rPr lang="en-US" sz="1800" b="1" dirty="0">
                <a:latin typeface="Palatino Linotype" panose="02040502050505030304" pitchFamily="18" charset="0"/>
              </a:rPr>
              <a:t>.</a:t>
            </a:r>
            <a:endParaRPr lang="sr-Cyrl-RS" sz="1800" b="1" dirty="0">
              <a:latin typeface="Palatino Linotype" panose="02040502050505030304" pitchFamily="18" charset="0"/>
            </a:endParaRPr>
          </a:p>
          <a:p>
            <a:pPr>
              <a:lnSpc>
                <a:spcPct val="120000"/>
              </a:lnSpc>
            </a:pPr>
            <a:endParaRPr lang="sr-Cyrl-RS" sz="1800" b="1" dirty="0">
              <a:latin typeface="Palatino Linotype" panose="02040502050505030304" pitchFamily="18" charset="0"/>
            </a:endParaRPr>
          </a:p>
          <a:p>
            <a:pPr marL="0" indent="0" algn="r" rtl="0">
              <a:lnSpc>
                <a:spcPct val="120000"/>
              </a:lnSpc>
              <a:buNone/>
            </a:pPr>
            <a:r>
              <a:rPr lang="sr-Cyrl-RS" sz="1800" dirty="0">
                <a:latin typeface="Palatino Linotype" panose="02040502050505030304" pitchFamily="18" charset="0"/>
              </a:rPr>
              <a:t>Two types are the most common causes of human disease:</a:t>
            </a:r>
            <a:r>
              <a:rPr lang="en-US" sz="1800" dirty="0">
                <a:latin typeface="Palatino Linotype" panose="02040502050505030304" pitchFamily="18" charset="0"/>
              </a:rPr>
              <a:t> </a:t>
            </a:r>
            <a:r>
              <a:rPr lang="en-US" sz="1800" b="1" i="1" dirty="0">
                <a:solidFill>
                  <a:srgbClr val="C00000"/>
                </a:solidFill>
                <a:latin typeface="Palatino Linotype" panose="02040502050505030304" pitchFamily="18" charset="0"/>
              </a:rPr>
              <a:t>Klebsiella pneumoniae </a:t>
            </a:r>
            <a:r>
              <a:rPr lang="sr-Cyrl-RS" sz="1800" dirty="0">
                <a:latin typeface="Palatino Linotype" panose="02040502050505030304" pitchFamily="18" charset="0"/>
              </a:rPr>
              <a:t>and</a:t>
            </a:r>
            <a:r>
              <a:rPr lang="en-US" sz="1800" dirty="0">
                <a:latin typeface="Palatino Linotype" panose="02040502050505030304" pitchFamily="18" charset="0"/>
              </a:rPr>
              <a:t> </a:t>
            </a:r>
            <a:r>
              <a:rPr lang="en-US" sz="1800" b="1" i="1" dirty="0">
                <a:solidFill>
                  <a:srgbClr val="002060"/>
                </a:solidFill>
                <a:latin typeface="Palatino Linotype" panose="02040502050505030304" pitchFamily="18" charset="0"/>
              </a:rPr>
              <a:t>Klebsiella </a:t>
            </a:r>
            <a:r>
              <a:rPr lang="en-US" sz="1800" b="1" i="1" dirty="0" err="1">
                <a:solidFill>
                  <a:srgbClr val="002060"/>
                </a:solidFill>
                <a:latin typeface="Palatino Linotype" panose="02040502050505030304" pitchFamily="18" charset="0"/>
              </a:rPr>
              <a:t>oxytoca</a:t>
            </a:r>
            <a:r>
              <a:rPr lang="en-US" sz="1800" b="1" i="1" dirty="0">
                <a:solidFill>
                  <a:srgbClr val="002060"/>
                </a:solidFill>
                <a:latin typeface="Palatino Linotype" panose="02040502050505030304" pitchFamily="18" charset="0"/>
              </a:rPr>
              <a:t>.</a:t>
            </a:r>
            <a:r>
              <a:rPr lang="sr-Cyrl-RS" sz="1800" b="1" i="1" dirty="0">
                <a:solidFill>
                  <a:srgbClr val="002060"/>
                </a:solidFill>
                <a:latin typeface="Palatino Linotype" panose="02040502050505030304" pitchFamily="18" charset="0"/>
              </a:rPr>
              <a:t> </a:t>
            </a:r>
            <a:r>
              <a:rPr lang="sr-Cyrl-RS" sz="1800" dirty="0">
                <a:latin typeface="Palatino Linotype" panose="02040502050505030304" pitchFamily="18" charset="0"/>
              </a:rPr>
              <a:t>Although </a:t>
            </a:r>
            <a:r>
              <a:rPr lang="en-US" sz="1800" b="1" i="1" dirty="0">
                <a:solidFill>
                  <a:srgbClr val="002060"/>
                </a:solidFill>
                <a:latin typeface="Palatino Linotype" panose="02040502050505030304" pitchFamily="18" charset="0"/>
              </a:rPr>
              <a:t>Klebsiella </a:t>
            </a:r>
            <a:r>
              <a:rPr lang="en-US" sz="1800" b="1" i="1" dirty="0" err="1">
                <a:solidFill>
                  <a:srgbClr val="002060"/>
                </a:solidFill>
                <a:latin typeface="Palatino Linotype" panose="02040502050505030304" pitchFamily="18" charset="0"/>
              </a:rPr>
              <a:t>ozaenae</a:t>
            </a:r>
            <a:r>
              <a:rPr lang="en-US" sz="1800" b="1" i="1" dirty="0">
                <a:solidFill>
                  <a:srgbClr val="002060"/>
                </a:solidFill>
                <a:latin typeface="Palatino Linotype" panose="02040502050505030304" pitchFamily="18" charset="0"/>
              </a:rPr>
              <a:t> </a:t>
            </a:r>
            <a:r>
              <a:rPr lang="sr-Cyrl-RS" sz="1800" dirty="0">
                <a:latin typeface="Palatino Linotype" panose="02040502050505030304" pitchFamily="18" charset="0"/>
              </a:rPr>
              <a:t>and</a:t>
            </a:r>
            <a:r>
              <a:rPr lang="en-US" sz="1800" dirty="0">
                <a:latin typeface="Palatino Linotype" panose="02040502050505030304" pitchFamily="18" charset="0"/>
              </a:rPr>
              <a:t> </a:t>
            </a:r>
            <a:r>
              <a:rPr lang="en-US" sz="1800" b="1" i="1" dirty="0">
                <a:solidFill>
                  <a:srgbClr val="002060"/>
                </a:solidFill>
                <a:latin typeface="Palatino Linotype" panose="02040502050505030304" pitchFamily="18" charset="0"/>
              </a:rPr>
              <a:t>Klebsiella </a:t>
            </a:r>
            <a:r>
              <a:rPr lang="en-US" sz="1800" b="1" i="1" dirty="0" err="1">
                <a:solidFill>
                  <a:srgbClr val="002060"/>
                </a:solidFill>
                <a:latin typeface="Palatino Linotype" panose="02040502050505030304" pitchFamily="18" charset="0"/>
              </a:rPr>
              <a:t>rhinoscleromatis</a:t>
            </a:r>
            <a:r>
              <a:rPr lang="en-US" sz="1800" b="1" i="1" dirty="0">
                <a:solidFill>
                  <a:srgbClr val="002060"/>
                </a:solidFill>
                <a:latin typeface="Palatino Linotype" panose="02040502050505030304" pitchFamily="18" charset="0"/>
              </a:rPr>
              <a:t> are </a:t>
            </a:r>
            <a:r>
              <a:rPr lang="sr-Cyrl-RS" sz="1800" dirty="0">
                <a:latin typeface="Palatino Linotype" panose="02040502050505030304" pitchFamily="18" charset="0"/>
              </a:rPr>
              <a:t>subclass</a:t>
            </a:r>
            <a:r>
              <a:rPr lang="en-US" sz="1800" dirty="0">
                <a:latin typeface="Palatino Linotype" panose="02040502050505030304" pitchFamily="18" charset="0"/>
              </a:rPr>
              <a:t>es of </a:t>
            </a:r>
            <a:r>
              <a:rPr lang="en-US" sz="1800" i="1" dirty="0">
                <a:latin typeface="Palatino Linotype" panose="02040502050505030304" pitchFamily="18" charset="0"/>
              </a:rPr>
              <a:t>Klebsiella pneumoniae</a:t>
            </a:r>
            <a:r>
              <a:rPr lang="en-US" sz="1800" dirty="0">
                <a:latin typeface="Palatino Linotype" panose="02040502050505030304" pitchFamily="18" charset="0"/>
              </a:rPr>
              <a:t>, t</a:t>
            </a:r>
            <a:r>
              <a:rPr lang="sr-Cyrl-RS" sz="1800" dirty="0">
                <a:latin typeface="Palatino Linotype" panose="02040502050505030304" pitchFamily="18" charset="0"/>
              </a:rPr>
              <a:t>hese bacteria are studied separately due to the different clinical picture they cause.</a:t>
            </a:r>
          </a:p>
        </p:txBody>
      </p:sp>
      <p:pic>
        <p:nvPicPr>
          <p:cNvPr id="89090" name="Picture 2" descr="http://klebsiella-pneumoniae.org/klebsiella_pneumoniae_2.jpg"/>
          <p:cNvPicPr>
            <a:picLocks noChangeAspect="1" noChangeArrowheads="1"/>
          </p:cNvPicPr>
          <p:nvPr/>
        </p:nvPicPr>
        <p:blipFill>
          <a:blip r:embed="rId2" cstate="print"/>
          <a:srcRect/>
          <a:stretch>
            <a:fillRect/>
          </a:stretch>
        </p:blipFill>
        <p:spPr bwMode="auto">
          <a:xfrm>
            <a:off x="5959929" y="104778"/>
            <a:ext cx="3029983" cy="1711774"/>
          </a:xfrm>
          <a:prstGeom prst="rect">
            <a:avLst/>
          </a:prstGeom>
          <a:noFill/>
        </p:spPr>
      </p:pic>
    </p:spTree>
    <p:extLst>
      <p:ext uri="{BB962C8B-B14F-4D97-AF65-F5344CB8AC3E}">
        <p14:creationId xmlns:p14="http://schemas.microsoft.com/office/powerpoint/2010/main" val="17181168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75"/>
            <a:ext cx="9361488" cy="996287"/>
          </a:xfrm>
          <a:solidFill>
            <a:schemeClr val="bg2"/>
          </a:solidFill>
        </p:spPr>
        <p:txBody>
          <a:bodyPr>
            <a:normAutofit fontScale="90000"/>
          </a:bodyPr>
          <a:lstStyle/>
          <a:p>
            <a:pPr algn="ctr" rtl="0"/>
            <a:br>
              <a:rPr lang="sr-Cyrl-RS" sz="2800" b="1" i="1" dirty="0">
                <a:solidFill>
                  <a:srgbClr val="C00000"/>
                </a:solidFill>
                <a:latin typeface="Palatino Linotype" panose="02040502050505030304" pitchFamily="18" charset="0"/>
              </a:rPr>
            </a:br>
            <a:r>
              <a:rPr lang="en-US" sz="2800" b="1" i="1" dirty="0" err="1">
                <a:solidFill>
                  <a:srgbClr val="C00000"/>
                </a:solidFill>
                <a:latin typeface="Palatino Linotype" panose="02040502050505030304" pitchFamily="18" charset="0"/>
              </a:rPr>
              <a:t>Klebsiella</a:t>
            </a:r>
            <a:r>
              <a:rPr lang="en-US" sz="2800" b="1" i="1" dirty="0">
                <a:solidFill>
                  <a:srgbClr val="C00000"/>
                </a:solidFill>
                <a:latin typeface="Palatino Linotype" panose="02040502050505030304" pitchFamily="18" charset="0"/>
              </a:rPr>
              <a:t> </a:t>
            </a:r>
            <a:br>
              <a:rPr lang="sr-Cyrl-RS" sz="2800" dirty="0">
                <a:solidFill>
                  <a:srgbClr val="000000"/>
                </a:solidFill>
                <a:latin typeface="Palatino Linotype" panose="02040502050505030304" pitchFamily="18" charset="0"/>
              </a:rPr>
            </a:br>
            <a:r>
              <a:rPr lang="sr-Cyrl-RS" sz="2800" b="1" dirty="0">
                <a:latin typeface="Palatino Linotype" panose="02040502050505030304" pitchFamily="18" charset="0"/>
              </a:rPr>
              <a:t>Clinical manifestations</a:t>
            </a:r>
            <a:br>
              <a:rPr lang="en-US" sz="2800" b="1" dirty="0">
                <a:latin typeface="Palatino Linotype" panose="02040502050505030304" pitchFamily="18" charset="0"/>
              </a:rPr>
            </a:br>
            <a:endParaRPr lang="en-US" sz="2800" b="1" dirty="0">
              <a:latin typeface="Palatino Linotype" panose="02040502050505030304" pitchFamily="18" charset="0"/>
            </a:endParaRPr>
          </a:p>
        </p:txBody>
      </p:sp>
      <p:sp>
        <p:nvSpPr>
          <p:cNvPr id="3" name="Content Placeholder 2"/>
          <p:cNvSpPr>
            <a:spLocks noGrp="1"/>
          </p:cNvSpPr>
          <p:nvPr>
            <p:ph idx="1"/>
          </p:nvPr>
        </p:nvSpPr>
        <p:spPr>
          <a:xfrm>
            <a:off x="81643" y="1705254"/>
            <a:ext cx="6422571" cy="4826176"/>
          </a:xfrm>
        </p:spPr>
        <p:txBody>
          <a:bodyPr>
            <a:normAutofit fontScale="25000" lnSpcReduction="20000"/>
          </a:bodyPr>
          <a:lstStyle/>
          <a:p>
            <a:pPr algn="l" rtl="0">
              <a:lnSpc>
                <a:spcPct val="120000"/>
              </a:lnSpc>
            </a:pPr>
            <a:r>
              <a:rPr lang="en-US" sz="7200" i="1" dirty="0">
                <a:latin typeface="Palatino Linotype" panose="02040502050505030304" pitchFamily="18" charset="0"/>
              </a:rPr>
              <a:t>Klebsiella pneumoniae </a:t>
            </a:r>
            <a:r>
              <a:rPr lang="sr-Cyrl-RS" sz="7200" dirty="0">
                <a:latin typeface="Palatino Linotype" panose="02040502050505030304" pitchFamily="18" charset="0"/>
              </a:rPr>
              <a:t>causes</a:t>
            </a:r>
            <a:r>
              <a:rPr lang="en-US" sz="7200" dirty="0">
                <a:latin typeface="Palatino Linotype" panose="02040502050505030304" pitchFamily="18" charset="0"/>
              </a:rPr>
              <a:t> </a:t>
            </a:r>
            <a:r>
              <a:rPr lang="sr-Cyrl-RS" sz="7200" b="1" dirty="0">
                <a:solidFill>
                  <a:srgbClr val="C00000"/>
                </a:solidFill>
                <a:latin typeface="Palatino Linotype" panose="02040502050505030304" pitchFamily="18" charset="0"/>
              </a:rPr>
              <a:t>pneumonia, lung abscesses, and urinary tract infections</a:t>
            </a:r>
            <a:r>
              <a:rPr lang="sr-Cyrl-RS" sz="7200" b="1" dirty="0">
                <a:latin typeface="Palatino Linotype" panose="02040502050505030304" pitchFamily="18" charset="0"/>
              </a:rPr>
              <a:t> </a:t>
            </a:r>
            <a:r>
              <a:rPr lang="sr-Cyrl-RS" sz="7200" dirty="0">
                <a:latin typeface="Palatino Linotype" panose="02040502050505030304" pitchFamily="18" charset="0"/>
              </a:rPr>
              <a:t>(pyelonephritis and cystitis), especially in </a:t>
            </a:r>
            <a:r>
              <a:rPr lang="en-US" sz="7200" dirty="0">
                <a:latin typeface="Palatino Linotype" panose="02040502050505030304" pitchFamily="18" charset="0"/>
              </a:rPr>
              <a:t>long-standing </a:t>
            </a:r>
            <a:r>
              <a:rPr lang="sr-Cyrl-RS" sz="7200" dirty="0">
                <a:latin typeface="Palatino Linotype" panose="02040502050505030304" pitchFamily="18" charset="0"/>
              </a:rPr>
              <a:t>patients</a:t>
            </a:r>
            <a:r>
              <a:rPr lang="en-US" sz="7200" dirty="0">
                <a:latin typeface="Palatino Linotype" panose="02040502050505030304" pitchFamily="18" charset="0"/>
              </a:rPr>
              <a:t> in hospitals.</a:t>
            </a:r>
            <a:endParaRPr lang="sr-Cyrl-RS" sz="7200" dirty="0">
              <a:latin typeface="Palatino Linotype" panose="02040502050505030304" pitchFamily="18" charset="0"/>
            </a:endParaRPr>
          </a:p>
          <a:p>
            <a:pPr marL="0" indent="0" algn="l" rtl="0">
              <a:lnSpc>
                <a:spcPct val="120000"/>
              </a:lnSpc>
              <a:buNone/>
            </a:pPr>
            <a:endParaRPr lang="en-US" sz="7200" dirty="0">
              <a:latin typeface="Palatino Linotype" panose="02040502050505030304" pitchFamily="18" charset="0"/>
            </a:endParaRPr>
          </a:p>
          <a:p>
            <a:pPr algn="l" rtl="0">
              <a:lnSpc>
                <a:spcPct val="120000"/>
              </a:lnSpc>
            </a:pPr>
            <a:r>
              <a:rPr lang="ru-RU" sz="7200" b="1" dirty="0">
                <a:solidFill>
                  <a:schemeClr val="accent1">
                    <a:lumMod val="75000"/>
                  </a:schemeClr>
                </a:solidFill>
                <a:latin typeface="Palatino Linotype" panose="02040502050505030304" pitchFamily="18" charset="0"/>
              </a:rPr>
              <a:t>Atrophic rhinitis</a:t>
            </a:r>
            <a:r>
              <a:rPr lang="en-US" sz="7200" b="1" dirty="0">
                <a:solidFill>
                  <a:schemeClr val="accent1">
                    <a:lumMod val="75000"/>
                  </a:schemeClr>
                </a:solidFill>
                <a:latin typeface="Palatino Linotype" panose="02040502050505030304" pitchFamily="18" charset="0"/>
              </a:rPr>
              <a:t> </a:t>
            </a:r>
            <a:r>
              <a:rPr lang="ru-RU" sz="7200" dirty="0">
                <a:latin typeface="Palatino Linotype" panose="02040502050505030304" pitchFamily="18" charset="0"/>
              </a:rPr>
              <a:t>(</a:t>
            </a:r>
            <a:r>
              <a:rPr lang="en-US" sz="7200" i="1" dirty="0">
                <a:latin typeface="Palatino Linotype" panose="02040502050505030304" pitchFamily="18" charset="0"/>
              </a:rPr>
              <a:t>K.</a:t>
            </a:r>
            <a:r>
              <a:rPr lang="sr-Cyrl-RS" sz="7200" i="1" dirty="0">
                <a:latin typeface="Palatino Linotype" panose="02040502050505030304" pitchFamily="18" charset="0"/>
              </a:rPr>
              <a:t> о</a:t>
            </a:r>
            <a:r>
              <a:rPr lang="en-US" sz="7200" i="1" dirty="0" err="1">
                <a:latin typeface="Palatino Linotype" panose="02040502050505030304" pitchFamily="18" charset="0"/>
              </a:rPr>
              <a:t>zaenae</a:t>
            </a:r>
            <a:r>
              <a:rPr lang="sr-Cyrl-RS" sz="7200" dirty="0">
                <a:latin typeface="Palatino Linotype" panose="02040502050505030304" pitchFamily="18" charset="0"/>
              </a:rPr>
              <a:t>)</a:t>
            </a:r>
            <a:r>
              <a:rPr lang="en-US" sz="7200" i="1" dirty="0">
                <a:latin typeface="Palatino Linotype" panose="02040502050505030304" pitchFamily="18" charset="0"/>
              </a:rPr>
              <a:t> </a:t>
            </a:r>
            <a:r>
              <a:rPr lang="ru-RU" sz="7200" dirty="0">
                <a:latin typeface="Palatino Linotype" panose="02040502050505030304" pitchFamily="18" charset="0"/>
              </a:rPr>
              <a:t>is characterized by the presence of areas of squamous metaplasia, destruction of the glandular epithelium with loss of mucus secretion, which causes dry and painful nasal mucosa.</a:t>
            </a:r>
            <a:r>
              <a:rPr lang="en-US" sz="7200" dirty="0">
                <a:latin typeface="Palatino Linotype" panose="02040502050505030304" pitchFamily="18" charset="0"/>
              </a:rPr>
              <a:t> </a:t>
            </a:r>
            <a:r>
              <a:rPr lang="en-US" sz="7200" b="1" dirty="0">
                <a:solidFill>
                  <a:schemeClr val="accent1">
                    <a:lumMod val="75000"/>
                  </a:schemeClr>
                </a:solidFill>
                <a:latin typeface="Palatino Linotype" panose="02040502050505030304" pitchFamily="18" charset="0"/>
              </a:rPr>
              <a:t>Ozaena</a:t>
            </a:r>
            <a:r>
              <a:rPr lang="ru-RU" sz="7200" dirty="0">
                <a:latin typeface="Palatino Linotype" panose="02040502050505030304" pitchFamily="18" charset="0"/>
              </a:rPr>
              <a:t> is characterized by the presence of greenish content, a very unpleasant odor that obstructs the nasal passages.</a:t>
            </a:r>
          </a:p>
          <a:p>
            <a:pPr algn="l" rtl="0">
              <a:lnSpc>
                <a:spcPct val="120000"/>
              </a:lnSpc>
            </a:pPr>
            <a:endParaRPr lang="en-US" sz="7200" dirty="0">
              <a:latin typeface="Palatino Linotype" panose="02040502050505030304" pitchFamily="18" charset="0"/>
            </a:endParaRPr>
          </a:p>
          <a:p>
            <a:pPr algn="l" rtl="0">
              <a:lnSpc>
                <a:spcPct val="120000"/>
              </a:lnSpc>
            </a:pPr>
            <a:r>
              <a:rPr lang="sr-Cyrl-RS" sz="7200" b="1" dirty="0">
                <a:solidFill>
                  <a:schemeClr val="accent1">
                    <a:lumMod val="75000"/>
                  </a:schemeClr>
                </a:solidFill>
                <a:latin typeface="Palatino Linotype" panose="02040502050505030304" pitchFamily="18" charset="0"/>
              </a:rPr>
              <a:t>Rhinoscleroma</a:t>
            </a:r>
            <a:r>
              <a:rPr lang="en-US" sz="7200" dirty="0">
                <a:latin typeface="Palatino Linotype" panose="02040502050505030304" pitchFamily="18" charset="0"/>
              </a:rPr>
              <a:t>, </a:t>
            </a:r>
            <a:r>
              <a:rPr lang="sr-Cyrl-RS" sz="7200" dirty="0">
                <a:latin typeface="Palatino Linotype" panose="02040502050505030304" pitchFamily="18" charset="0"/>
              </a:rPr>
              <a:t>cause</a:t>
            </a:r>
            <a:r>
              <a:rPr lang="en-US" sz="7200" dirty="0">
                <a:latin typeface="Palatino Linotype" panose="02040502050505030304" pitchFamily="18" charset="0"/>
              </a:rPr>
              <a:t>d by </a:t>
            </a:r>
            <a:r>
              <a:rPr lang="en-US" sz="7200" i="1" dirty="0">
                <a:latin typeface="Palatino Linotype" panose="02040502050505030304" pitchFamily="18" charset="0"/>
              </a:rPr>
              <a:t>K. </a:t>
            </a:r>
            <a:r>
              <a:rPr lang="en-US" sz="7200" i="1" dirty="0" err="1">
                <a:latin typeface="Palatino Linotype" panose="02040502050505030304" pitchFamily="18" charset="0"/>
              </a:rPr>
              <a:t>rhinoscleromatis</a:t>
            </a:r>
            <a:r>
              <a:rPr lang="en-US" sz="7200" i="1" dirty="0">
                <a:latin typeface="Palatino Linotype" panose="02040502050505030304" pitchFamily="18" charset="0"/>
              </a:rPr>
              <a:t>, </a:t>
            </a:r>
            <a:r>
              <a:rPr lang="sr-Cyrl-RS" sz="7200" dirty="0">
                <a:latin typeface="Palatino Linotype" panose="02040502050505030304" pitchFamily="18" charset="0"/>
              </a:rPr>
              <a:t>most often begins with symptoms that resemble </a:t>
            </a:r>
            <a:r>
              <a:rPr lang="en-US" sz="7200" dirty="0">
                <a:latin typeface="Palatino Linotype" panose="02040502050505030304" pitchFamily="18" charset="0"/>
              </a:rPr>
              <a:t>common cold</a:t>
            </a:r>
            <a:r>
              <a:rPr lang="sr-Cyrl-RS" sz="7200" dirty="0">
                <a:latin typeface="Palatino Linotype" panose="02040502050505030304" pitchFamily="18" charset="0"/>
              </a:rPr>
              <a:t>. However, inflammation occurs and submucosal granulomas form, the mass of which can be large enough to obstruct the nasal passages and cause facial swelling.</a:t>
            </a:r>
          </a:p>
          <a:p>
            <a:pPr marL="0" indent="0" algn="l" rtl="0">
              <a:buNone/>
            </a:pPr>
            <a:endParaRPr lang="sr-Cyrl-RS" sz="7200" dirty="0">
              <a:latin typeface="Palatino Linotype" panose="02040502050505030304" pitchFamily="18" charset="0"/>
            </a:endParaRPr>
          </a:p>
          <a:p>
            <a:pPr marL="0" indent="0" algn="l" rtl="0">
              <a:buNone/>
            </a:pPr>
            <a:endParaRPr lang="en-US" sz="3800" dirty="0">
              <a:latin typeface="Palatino Linotype" panose="02040502050505030304" pitchFamily="18" charset="0"/>
            </a:endParaRPr>
          </a:p>
        </p:txBody>
      </p:sp>
      <p:pic>
        <p:nvPicPr>
          <p:cNvPr id="5" name="Picture 4">
            <a:extLst>
              <a:ext uri="{FF2B5EF4-FFF2-40B4-BE49-F238E27FC236}">
                <a16:creationId xmlns:a16="http://schemas.microsoft.com/office/drawing/2014/main" id="{50C89683-54D7-3C42-CA16-FB51A754F0F6}"/>
              </a:ext>
            </a:extLst>
          </p:cNvPr>
          <p:cNvPicPr>
            <a:picLocks noChangeAspect="1"/>
          </p:cNvPicPr>
          <p:nvPr/>
        </p:nvPicPr>
        <p:blipFill>
          <a:blip r:embed="rId2" cstate="print"/>
          <a:stretch>
            <a:fillRect/>
          </a:stretch>
        </p:blipFill>
        <p:spPr>
          <a:xfrm>
            <a:off x="6811725" y="1454881"/>
            <a:ext cx="2136332" cy="1857387"/>
          </a:xfrm>
          <a:prstGeom prst="rect">
            <a:avLst/>
          </a:prstGeom>
        </p:spPr>
      </p:pic>
      <p:pic>
        <p:nvPicPr>
          <p:cNvPr id="6" name="Picture 5">
            <a:extLst>
              <a:ext uri="{FF2B5EF4-FFF2-40B4-BE49-F238E27FC236}">
                <a16:creationId xmlns:a16="http://schemas.microsoft.com/office/drawing/2014/main" id="{C10243F7-F2D2-3598-2C4B-6D5E458A634A}"/>
              </a:ext>
            </a:extLst>
          </p:cNvPr>
          <p:cNvPicPr>
            <a:picLocks noChangeAspect="1"/>
          </p:cNvPicPr>
          <p:nvPr/>
        </p:nvPicPr>
        <p:blipFill>
          <a:blip r:embed="rId3" cstate="print"/>
          <a:stretch>
            <a:fillRect/>
          </a:stretch>
        </p:blipFill>
        <p:spPr>
          <a:xfrm>
            <a:off x="6811725" y="3286125"/>
            <a:ext cx="2136332" cy="1805101"/>
          </a:xfrm>
          <a:prstGeom prst="rect">
            <a:avLst/>
          </a:prstGeom>
        </p:spPr>
      </p:pic>
      <p:pic>
        <p:nvPicPr>
          <p:cNvPr id="7" name="Picture 6">
            <a:extLst>
              <a:ext uri="{FF2B5EF4-FFF2-40B4-BE49-F238E27FC236}">
                <a16:creationId xmlns:a16="http://schemas.microsoft.com/office/drawing/2014/main" id="{C265602D-A989-54A9-BFA3-0131B41C7640}"/>
              </a:ext>
            </a:extLst>
          </p:cNvPr>
          <p:cNvPicPr>
            <a:picLocks noChangeAspect="1"/>
          </p:cNvPicPr>
          <p:nvPr/>
        </p:nvPicPr>
        <p:blipFill>
          <a:blip r:embed="rId4" cstate="print"/>
          <a:stretch>
            <a:fillRect/>
          </a:stretch>
        </p:blipFill>
        <p:spPr>
          <a:xfrm>
            <a:off x="6811724" y="5091226"/>
            <a:ext cx="2136333" cy="1623899"/>
          </a:xfrm>
          <a:prstGeom prst="rect">
            <a:avLst/>
          </a:prstGeom>
        </p:spPr>
      </p:pic>
    </p:spTree>
    <p:extLst>
      <p:ext uri="{BB962C8B-B14F-4D97-AF65-F5344CB8AC3E}">
        <p14:creationId xmlns:p14="http://schemas.microsoft.com/office/powerpoint/2010/main" val="9593006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A1F55-3ECA-E47E-A89B-5512E5667B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AC9F1-E3B3-EF1B-70DA-CF9369ED23BA}"/>
              </a:ext>
            </a:extLst>
          </p:cNvPr>
          <p:cNvSpPr>
            <a:spLocks noGrp="1"/>
          </p:cNvSpPr>
          <p:nvPr>
            <p:ph type="title"/>
          </p:nvPr>
        </p:nvSpPr>
        <p:spPr>
          <a:xfrm>
            <a:off x="54202" y="89915"/>
            <a:ext cx="6232298" cy="1967485"/>
          </a:xfrm>
          <a:solidFill>
            <a:schemeClr val="accent2">
              <a:lumMod val="20000"/>
              <a:lumOff val="80000"/>
            </a:schemeClr>
          </a:solidFill>
          <a:ln w="12700">
            <a:solidFill>
              <a:schemeClr val="accent2">
                <a:lumMod val="50000"/>
              </a:schemeClr>
            </a:solidFill>
          </a:ln>
        </p:spPr>
        <p:txBody>
          <a:bodyPr>
            <a:noAutofit/>
          </a:bodyPr>
          <a:lstStyle/>
          <a:p>
            <a:pPr algn="l" rtl="0"/>
            <a:r>
              <a:rPr lang="en-US" sz="2800" b="1" i="1" dirty="0"/>
              <a:t>Enterobacter</a:t>
            </a:r>
            <a:br>
              <a:rPr lang="sr-Cyrl-RS" sz="2800" b="1" i="1" dirty="0"/>
            </a:br>
            <a:br>
              <a:rPr lang="sr-Cyrl-RS" sz="2800" dirty="0"/>
            </a:br>
            <a:r>
              <a:rPr lang="sr-Cyrl-RS" sz="2400" dirty="0"/>
              <a:t>The most clinically significant species of this genus is</a:t>
            </a:r>
            <a:r>
              <a:rPr lang="en-US" sz="2400" dirty="0"/>
              <a:t> </a:t>
            </a:r>
            <a:r>
              <a:rPr lang="en-US" sz="2400" b="1" i="1" dirty="0"/>
              <a:t>E. cloacae</a:t>
            </a:r>
            <a:r>
              <a:rPr lang="en-US" sz="2400" dirty="0"/>
              <a:t>.</a:t>
            </a:r>
          </a:p>
        </p:txBody>
      </p:sp>
      <p:sp>
        <p:nvSpPr>
          <p:cNvPr id="3" name="Content Placeholder 2">
            <a:extLst>
              <a:ext uri="{FF2B5EF4-FFF2-40B4-BE49-F238E27FC236}">
                <a16:creationId xmlns:a16="http://schemas.microsoft.com/office/drawing/2014/main" id="{0F589EB5-470C-3245-5DF6-1567A461066C}"/>
              </a:ext>
            </a:extLst>
          </p:cNvPr>
          <p:cNvSpPr>
            <a:spLocks noGrp="1"/>
          </p:cNvSpPr>
          <p:nvPr>
            <p:ph idx="1"/>
          </p:nvPr>
        </p:nvSpPr>
        <p:spPr>
          <a:xfrm>
            <a:off x="54202" y="2275115"/>
            <a:ext cx="9253084" cy="4376058"/>
          </a:xfrm>
        </p:spPr>
        <p:txBody>
          <a:bodyPr>
            <a:normAutofit/>
          </a:bodyPr>
          <a:lstStyle/>
          <a:p>
            <a:pPr algn="l" rtl="0"/>
            <a:r>
              <a:rPr lang="ru-RU" sz="2000" dirty="0"/>
              <a:t>Bacteria of the genus</a:t>
            </a:r>
            <a:r>
              <a:rPr lang="en-US" sz="2000" dirty="0"/>
              <a:t> </a:t>
            </a:r>
            <a:r>
              <a:rPr lang="en-US" sz="2000" i="1" dirty="0"/>
              <a:t>Enterobacter</a:t>
            </a:r>
            <a:r>
              <a:rPr lang="en-US" sz="2000" dirty="0"/>
              <a:t> </a:t>
            </a:r>
            <a:r>
              <a:rPr lang="ru-RU" sz="2000" dirty="0"/>
              <a:t>have a number of similarities with bacteria of the genus</a:t>
            </a:r>
            <a:r>
              <a:rPr lang="en-US" sz="2000" dirty="0"/>
              <a:t> </a:t>
            </a:r>
            <a:r>
              <a:rPr lang="en-US" sz="2000" i="1" dirty="0"/>
              <a:t>Klebsiella</a:t>
            </a:r>
            <a:r>
              <a:rPr lang="en-US" sz="2000" dirty="0"/>
              <a:t>, </a:t>
            </a:r>
            <a:r>
              <a:rPr lang="ru-RU" sz="2000" dirty="0"/>
              <a:t>although unlike them, they are most often mobile.</a:t>
            </a:r>
          </a:p>
          <a:p>
            <a:pPr marL="0" indent="0" algn="l" rtl="0">
              <a:buNone/>
            </a:pPr>
            <a:endParaRPr lang="ru-RU" sz="2000" dirty="0"/>
          </a:p>
          <a:p>
            <a:pPr algn="l" rtl="0"/>
            <a:r>
              <a:rPr lang="ru-RU" sz="2000" dirty="0"/>
              <a:t>The natural habitat of these bacteria is soil and water, but they can also be found in feces and the human respiratory tract.</a:t>
            </a:r>
          </a:p>
          <a:p>
            <a:pPr marL="0" indent="0" algn="l" rtl="0">
              <a:buNone/>
            </a:pPr>
            <a:endParaRPr lang="ru-RU" sz="2000" dirty="0"/>
          </a:p>
          <a:p>
            <a:pPr algn="l" rtl="0"/>
            <a:r>
              <a:rPr lang="ru-RU" sz="2000" dirty="0"/>
              <a:t>The most common</a:t>
            </a:r>
            <a:r>
              <a:rPr lang="en-US" sz="2000" dirty="0" err="1"/>
              <a:t>ly</a:t>
            </a:r>
            <a:r>
              <a:rPr lang="en-US" sz="2000" dirty="0"/>
              <a:t> they</a:t>
            </a:r>
            <a:r>
              <a:rPr lang="ru-RU" sz="2000" dirty="0"/>
              <a:t> are</a:t>
            </a:r>
            <a:r>
              <a:rPr lang="en-US" sz="2000" dirty="0"/>
              <a:t> </a:t>
            </a:r>
            <a:r>
              <a:rPr lang="ru-RU" sz="2000" b="1" dirty="0">
                <a:solidFill>
                  <a:schemeClr val="accent2">
                    <a:lumMod val="75000"/>
                  </a:schemeClr>
                </a:solidFill>
              </a:rPr>
              <a:t>causative agents of opportunistic infections in hospital settings</a:t>
            </a:r>
            <a:r>
              <a:rPr lang="ru-RU" sz="2000" dirty="0"/>
              <a:t>, first of all</a:t>
            </a:r>
            <a:r>
              <a:rPr lang="en-US" sz="2000" dirty="0"/>
              <a:t> </a:t>
            </a:r>
            <a:r>
              <a:rPr lang="ru-RU" sz="2000" b="1" dirty="0">
                <a:solidFill>
                  <a:schemeClr val="accent2">
                    <a:lumMod val="75000"/>
                  </a:schemeClr>
                </a:solidFill>
              </a:rPr>
              <a:t>urinary tract</a:t>
            </a:r>
            <a:r>
              <a:rPr lang="ru-RU" sz="2000" dirty="0"/>
              <a:t>, although much rarer than bacteria of the genus</a:t>
            </a:r>
            <a:r>
              <a:rPr lang="en-US" sz="2000" dirty="0"/>
              <a:t> </a:t>
            </a:r>
            <a:r>
              <a:rPr lang="en-US" sz="2000" i="1" dirty="0"/>
              <a:t>Klebsiella</a:t>
            </a:r>
            <a:r>
              <a:rPr lang="en-US" sz="2000" dirty="0"/>
              <a:t> </a:t>
            </a:r>
            <a:r>
              <a:rPr lang="ru-RU" sz="2000" dirty="0"/>
              <a:t>cause bacteremia.</a:t>
            </a:r>
          </a:p>
          <a:p>
            <a:pPr marL="0" indent="0" algn="l" rtl="0">
              <a:buNone/>
            </a:pPr>
            <a:endParaRPr lang="ru-RU" sz="2000" dirty="0"/>
          </a:p>
          <a:p>
            <a:pPr algn="l" rtl="0"/>
            <a:r>
              <a:rPr lang="ru-RU" sz="2000" dirty="0"/>
              <a:t>Bacteria of the genus</a:t>
            </a:r>
            <a:r>
              <a:rPr lang="en-US" sz="2000" dirty="0"/>
              <a:t> </a:t>
            </a:r>
            <a:r>
              <a:rPr lang="en-US" sz="2000" i="1" dirty="0"/>
              <a:t>Enterobacter</a:t>
            </a:r>
            <a:r>
              <a:rPr lang="en-US" sz="2000" dirty="0"/>
              <a:t> </a:t>
            </a:r>
            <a:r>
              <a:rPr lang="ru-RU" sz="2000" dirty="0"/>
              <a:t>are</a:t>
            </a:r>
            <a:r>
              <a:rPr lang="en-US" sz="2000" dirty="0"/>
              <a:t> </a:t>
            </a:r>
            <a:r>
              <a:rPr lang="ru-RU" sz="2000" b="1" dirty="0">
                <a:solidFill>
                  <a:schemeClr val="accent2">
                    <a:lumMod val="75000"/>
                  </a:schemeClr>
                </a:solidFill>
              </a:rPr>
              <a:t>resistant to different classes of antibiotics</a:t>
            </a:r>
            <a:r>
              <a:rPr lang="ru-RU" sz="2000" dirty="0"/>
              <a:t>, especially penicillin and cephalosporins.</a:t>
            </a:r>
            <a:endParaRPr lang="en-US" sz="2000" dirty="0"/>
          </a:p>
        </p:txBody>
      </p:sp>
      <p:pic>
        <p:nvPicPr>
          <p:cNvPr id="4" name="Picture 3">
            <a:extLst>
              <a:ext uri="{FF2B5EF4-FFF2-40B4-BE49-F238E27FC236}">
                <a16:creationId xmlns:a16="http://schemas.microsoft.com/office/drawing/2014/main" id="{079A96EE-F84B-CB27-ED98-35007B927A26}"/>
              </a:ext>
            </a:extLst>
          </p:cNvPr>
          <p:cNvPicPr>
            <a:picLocks noChangeAspect="1"/>
          </p:cNvPicPr>
          <p:nvPr/>
        </p:nvPicPr>
        <p:blipFill>
          <a:blip r:embed="rId2"/>
          <a:stretch>
            <a:fillRect/>
          </a:stretch>
        </p:blipFill>
        <p:spPr>
          <a:xfrm>
            <a:off x="6335486" y="89915"/>
            <a:ext cx="2971800" cy="1967485"/>
          </a:xfrm>
          <a:prstGeom prst="rect">
            <a:avLst/>
          </a:prstGeom>
          <a:ln w="12700">
            <a:solidFill>
              <a:schemeClr val="accent2">
                <a:lumMod val="50000"/>
              </a:schemeClr>
            </a:solidFill>
          </a:ln>
        </p:spPr>
      </p:pic>
    </p:spTree>
    <p:extLst>
      <p:ext uri="{BB962C8B-B14F-4D97-AF65-F5344CB8AC3E}">
        <p14:creationId xmlns:p14="http://schemas.microsoft.com/office/powerpoint/2010/main" val="3122735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8E8CF-0EC1-9E07-D586-AF243AA9084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E80253-9863-C59E-E6FF-1D952792293D}"/>
              </a:ext>
            </a:extLst>
          </p:cNvPr>
          <p:cNvSpPr>
            <a:spLocks noGrp="1"/>
          </p:cNvSpPr>
          <p:nvPr>
            <p:ph idx="1"/>
          </p:nvPr>
        </p:nvSpPr>
        <p:spPr>
          <a:xfrm>
            <a:off x="174172" y="1540332"/>
            <a:ext cx="5639026" cy="5001982"/>
          </a:xfrm>
        </p:spPr>
        <p:txBody>
          <a:bodyPr>
            <a:noAutofit/>
          </a:bodyPr>
          <a:lstStyle/>
          <a:p>
            <a:pPr algn="l" rtl="0"/>
            <a:r>
              <a:rPr lang="ru-RU" sz="1800" dirty="0"/>
              <a:t>Highly mobile</a:t>
            </a:r>
            <a:r>
              <a:rPr lang="en-US" sz="1800" dirty="0"/>
              <a:t> </a:t>
            </a:r>
            <a:r>
              <a:rPr lang="en-US" sz="1800" i="1" dirty="0"/>
              <a:t>Gram-</a:t>
            </a:r>
            <a:r>
              <a:rPr lang="ru-RU" sz="1800" dirty="0"/>
              <a:t>negative bacilli, widely distributed in soil, waste (participating in the decomposition of waste materials), as well as the intestinal tract of humans and animals.</a:t>
            </a:r>
          </a:p>
          <a:p>
            <a:pPr marL="0" indent="0" algn="l" rtl="0">
              <a:buNone/>
            </a:pPr>
            <a:endParaRPr lang="ru-RU" sz="1800" dirty="0"/>
          </a:p>
          <a:p>
            <a:pPr marL="0" indent="0" algn="l" rtl="0">
              <a:buNone/>
            </a:pPr>
            <a:r>
              <a:rPr lang="ru-RU" sz="1800" dirty="0"/>
              <a:t>The most important species of the genus</a:t>
            </a:r>
            <a:r>
              <a:rPr lang="en-US" sz="1800" dirty="0"/>
              <a:t> </a:t>
            </a:r>
            <a:r>
              <a:rPr lang="en-US" sz="1800" i="1" dirty="0"/>
              <a:t>Proteus</a:t>
            </a:r>
            <a:r>
              <a:rPr lang="en-US" sz="1800" dirty="0"/>
              <a:t> </a:t>
            </a:r>
            <a:r>
              <a:rPr lang="ru-RU" sz="1800" dirty="0"/>
              <a:t>are</a:t>
            </a:r>
          </a:p>
          <a:p>
            <a:pPr marL="0" indent="0" algn="l" rtl="0">
              <a:buNone/>
            </a:pPr>
            <a:r>
              <a:rPr lang="en-US" sz="1800" b="1" i="1" dirty="0">
                <a:solidFill>
                  <a:srgbClr val="7030A0"/>
                </a:solidFill>
                <a:effectLst>
                  <a:outerShdw blurRad="38100" dist="38100" dir="2700000" algn="tl">
                    <a:srgbClr val="000000">
                      <a:alpha val="43137"/>
                    </a:srgbClr>
                  </a:outerShdw>
                </a:effectLst>
              </a:rPr>
              <a:t>P. mirabilis </a:t>
            </a:r>
            <a:r>
              <a:rPr lang="ru-RU" sz="1800" dirty="0"/>
              <a:t>and</a:t>
            </a:r>
            <a:r>
              <a:rPr lang="en-US" sz="1800" dirty="0"/>
              <a:t> </a:t>
            </a:r>
            <a:r>
              <a:rPr lang="en-US" sz="1800" b="1" i="1" dirty="0">
                <a:solidFill>
                  <a:srgbClr val="7030A0"/>
                </a:solidFill>
                <a:effectLst>
                  <a:outerShdw blurRad="38100" dist="38100" dir="2700000" algn="tl">
                    <a:srgbClr val="000000">
                      <a:alpha val="43137"/>
                    </a:srgbClr>
                  </a:outerShdw>
                </a:effectLst>
              </a:rPr>
              <a:t>P. vulgaris</a:t>
            </a:r>
            <a:r>
              <a:rPr lang="en-US" sz="1800" b="1" dirty="0">
                <a:solidFill>
                  <a:schemeClr val="accent4">
                    <a:lumMod val="75000"/>
                  </a:schemeClr>
                </a:solidFill>
              </a:rPr>
              <a:t>.</a:t>
            </a:r>
            <a:endParaRPr lang="sr-Cyrl-RS" sz="1800" b="1" dirty="0">
              <a:solidFill>
                <a:schemeClr val="accent4">
                  <a:lumMod val="75000"/>
                </a:schemeClr>
              </a:solidFill>
            </a:endParaRPr>
          </a:p>
          <a:p>
            <a:pPr marL="0" indent="0" algn="l" rtl="0">
              <a:buNone/>
            </a:pPr>
            <a:endParaRPr lang="sr-Cyrl-RS" sz="1800" dirty="0"/>
          </a:p>
          <a:p>
            <a:pPr algn="l" rtl="0"/>
            <a:r>
              <a:rPr lang="ru-RU" sz="1800" b="1" dirty="0"/>
              <a:t>Opportunistic pathogens</a:t>
            </a:r>
            <a:r>
              <a:rPr lang="ru-RU" sz="1800" dirty="0"/>
              <a:t>, infections occur most frequently</a:t>
            </a:r>
            <a:r>
              <a:rPr lang="en-US" sz="1800" dirty="0"/>
              <a:t> </a:t>
            </a:r>
            <a:r>
              <a:rPr lang="ru-RU" sz="1800" b="1" dirty="0"/>
              <a:t>in hospital conditions</a:t>
            </a:r>
            <a:r>
              <a:rPr lang="en-US" sz="1800" b="1" dirty="0"/>
              <a:t> </a:t>
            </a:r>
            <a:r>
              <a:rPr lang="ru-RU" sz="1800" dirty="0"/>
              <a:t>(through staff hands, catheters, ...) and</a:t>
            </a:r>
            <a:r>
              <a:rPr lang="en-US" sz="1800" dirty="0"/>
              <a:t> </a:t>
            </a:r>
            <a:r>
              <a:rPr lang="ru-RU" sz="1800" b="1" dirty="0"/>
              <a:t>in immunocompromised patients</a:t>
            </a:r>
            <a:r>
              <a:rPr lang="en-US" sz="1800" b="1" dirty="0"/>
              <a:t>. </a:t>
            </a:r>
            <a:r>
              <a:rPr lang="ru-RU" sz="1800" dirty="0"/>
              <a:t>Different strains show</a:t>
            </a:r>
            <a:r>
              <a:rPr lang="en-US" sz="1800" dirty="0"/>
              <a:t> </a:t>
            </a:r>
            <a:r>
              <a:rPr lang="ru-RU" sz="1800" b="1" dirty="0"/>
              <a:t>significant resistance to disinfectants and antibiotics</a:t>
            </a:r>
            <a:r>
              <a:rPr lang="ru-RU" sz="1800" dirty="0"/>
              <a:t>.</a:t>
            </a:r>
            <a:endParaRPr lang="en-US" sz="1800" dirty="0"/>
          </a:p>
          <a:p>
            <a:pPr marL="0" indent="0" algn="l" rtl="0">
              <a:buNone/>
            </a:pPr>
            <a:endParaRPr lang="ru-RU" sz="1800" dirty="0"/>
          </a:p>
          <a:p>
            <a:pPr algn="l" rtl="0"/>
            <a:r>
              <a:rPr lang="ru-RU" sz="1800" dirty="0"/>
              <a:t>Sterilization and disinfection, as well as regular hand washing, reduce the risk of infections.</a:t>
            </a:r>
            <a:endParaRPr lang="en-US" sz="1800" dirty="0"/>
          </a:p>
        </p:txBody>
      </p:sp>
      <p:pic>
        <p:nvPicPr>
          <p:cNvPr id="5" name="Picture 4">
            <a:extLst>
              <a:ext uri="{FF2B5EF4-FFF2-40B4-BE49-F238E27FC236}">
                <a16:creationId xmlns:a16="http://schemas.microsoft.com/office/drawing/2014/main" id="{49BCA58E-81B6-C171-7C9A-732CD43FCCF5}"/>
              </a:ext>
            </a:extLst>
          </p:cNvPr>
          <p:cNvPicPr>
            <a:picLocks noChangeAspect="1"/>
          </p:cNvPicPr>
          <p:nvPr/>
        </p:nvPicPr>
        <p:blipFill>
          <a:blip r:embed="rId2"/>
          <a:stretch>
            <a:fillRect/>
          </a:stretch>
        </p:blipFill>
        <p:spPr>
          <a:xfrm>
            <a:off x="5987143" y="1529446"/>
            <a:ext cx="3200173" cy="2373083"/>
          </a:xfrm>
          <a:prstGeom prst="rect">
            <a:avLst/>
          </a:prstGeom>
          <a:ln>
            <a:solidFill>
              <a:srgbClr val="7030A0"/>
            </a:solidFill>
          </a:ln>
        </p:spPr>
      </p:pic>
      <p:pic>
        <p:nvPicPr>
          <p:cNvPr id="6" name="Picture 5">
            <a:extLst>
              <a:ext uri="{FF2B5EF4-FFF2-40B4-BE49-F238E27FC236}">
                <a16:creationId xmlns:a16="http://schemas.microsoft.com/office/drawing/2014/main" id="{8397ACB6-FE72-45A4-8922-F6331B187918}"/>
              </a:ext>
            </a:extLst>
          </p:cNvPr>
          <p:cNvPicPr>
            <a:picLocks noChangeAspect="1"/>
          </p:cNvPicPr>
          <p:nvPr/>
        </p:nvPicPr>
        <p:blipFill>
          <a:blip r:embed="rId3"/>
          <a:stretch>
            <a:fillRect/>
          </a:stretch>
        </p:blipFill>
        <p:spPr>
          <a:xfrm>
            <a:off x="5987143" y="3978461"/>
            <a:ext cx="3200173" cy="2471325"/>
          </a:xfrm>
          <a:prstGeom prst="rect">
            <a:avLst/>
          </a:prstGeom>
          <a:ln>
            <a:solidFill>
              <a:srgbClr val="7030A0"/>
            </a:solidFill>
          </a:ln>
        </p:spPr>
      </p:pic>
      <p:sp>
        <p:nvSpPr>
          <p:cNvPr id="4" name="Title 1">
            <a:extLst>
              <a:ext uri="{FF2B5EF4-FFF2-40B4-BE49-F238E27FC236}">
                <a16:creationId xmlns:a16="http://schemas.microsoft.com/office/drawing/2014/main" id="{87C653F2-4E99-B5C5-ACD9-F8CA7030F8A2}"/>
              </a:ext>
            </a:extLst>
          </p:cNvPr>
          <p:cNvSpPr txBox="1">
            <a:spLocks/>
          </p:cNvSpPr>
          <p:nvPr/>
        </p:nvSpPr>
        <p:spPr>
          <a:xfrm>
            <a:off x="160451" y="315686"/>
            <a:ext cx="9040585" cy="927898"/>
          </a:xfrm>
          <a:prstGeom prst="rect">
            <a:avLst/>
          </a:prstGeom>
          <a:solidFill>
            <a:schemeClr val="accent4">
              <a:lumMod val="20000"/>
              <a:lumOff val="80000"/>
            </a:schemeClr>
          </a:solidFill>
          <a:ln w="9525">
            <a:solidFill>
              <a:srgbClr val="7030A0"/>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0"/>
            <a:r>
              <a:rPr lang="en-US" sz="2800" b="1" i="1" dirty="0"/>
              <a:t>Proteus, </a:t>
            </a:r>
            <a:r>
              <a:rPr lang="en-US" sz="2800" b="1" i="1" dirty="0" err="1"/>
              <a:t>Morganella</a:t>
            </a:r>
            <a:r>
              <a:rPr lang="en-US" sz="2800" b="1" i="1" dirty="0"/>
              <a:t>, Providencia</a:t>
            </a:r>
            <a:endParaRPr lang="en-US" sz="2400" dirty="0"/>
          </a:p>
        </p:txBody>
      </p:sp>
    </p:spTree>
    <p:extLst>
      <p:ext uri="{BB962C8B-B14F-4D97-AF65-F5344CB8AC3E}">
        <p14:creationId xmlns:p14="http://schemas.microsoft.com/office/powerpoint/2010/main" val="2315040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1E00C-C910-F8B1-2FD1-AFF6B2CF5B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6B9ACE-1C43-646C-F5CA-2731DAFCE39C}"/>
              </a:ext>
            </a:extLst>
          </p:cNvPr>
          <p:cNvSpPr>
            <a:spLocks noGrp="1"/>
          </p:cNvSpPr>
          <p:nvPr>
            <p:ph type="title"/>
          </p:nvPr>
        </p:nvSpPr>
        <p:spPr>
          <a:xfrm>
            <a:off x="174171" y="117132"/>
            <a:ext cx="9040585" cy="628539"/>
          </a:xfrm>
          <a:solidFill>
            <a:schemeClr val="accent4">
              <a:lumMod val="20000"/>
              <a:lumOff val="80000"/>
            </a:schemeClr>
          </a:solidFill>
          <a:ln w="9525">
            <a:solidFill>
              <a:srgbClr val="7030A0"/>
            </a:solidFill>
          </a:ln>
        </p:spPr>
        <p:txBody>
          <a:bodyPr>
            <a:noAutofit/>
          </a:bodyPr>
          <a:lstStyle/>
          <a:p>
            <a:pPr rtl="0"/>
            <a:r>
              <a:rPr lang="en-US" sz="3200" b="1" i="1" dirty="0"/>
              <a:t>Proteus</a:t>
            </a:r>
            <a:endParaRPr lang="en-US" sz="3200" dirty="0"/>
          </a:p>
        </p:txBody>
      </p:sp>
      <p:sp>
        <p:nvSpPr>
          <p:cNvPr id="3" name="Content Placeholder 2">
            <a:extLst>
              <a:ext uri="{FF2B5EF4-FFF2-40B4-BE49-F238E27FC236}">
                <a16:creationId xmlns:a16="http://schemas.microsoft.com/office/drawing/2014/main" id="{E0855211-6E49-4218-FC68-55E764F7596F}"/>
              </a:ext>
            </a:extLst>
          </p:cNvPr>
          <p:cNvSpPr>
            <a:spLocks noGrp="1"/>
          </p:cNvSpPr>
          <p:nvPr>
            <p:ph idx="1"/>
          </p:nvPr>
        </p:nvSpPr>
        <p:spPr>
          <a:xfrm>
            <a:off x="100579" y="843645"/>
            <a:ext cx="7062221" cy="5943600"/>
          </a:xfrm>
        </p:spPr>
        <p:txBody>
          <a:bodyPr>
            <a:noAutofit/>
          </a:bodyPr>
          <a:lstStyle/>
          <a:p>
            <a:pPr algn="l" rtl="0">
              <a:lnSpc>
                <a:spcPct val="120000"/>
              </a:lnSpc>
            </a:pPr>
            <a:r>
              <a:rPr lang="ru-RU" sz="1800" dirty="0"/>
              <a:t>They cause various infections, especially in children and elderly patients, of which the most common are:</a:t>
            </a:r>
            <a:r>
              <a:rPr lang="en-US" sz="1800" dirty="0"/>
              <a:t> </a:t>
            </a:r>
            <a:r>
              <a:rPr lang="ru-RU" sz="1800" b="1" dirty="0"/>
              <a:t>urinary</a:t>
            </a:r>
            <a:r>
              <a:rPr lang="en-US" sz="1800" b="1" dirty="0"/>
              <a:t> tract</a:t>
            </a:r>
            <a:r>
              <a:rPr lang="ru-RU" sz="1800" b="1" dirty="0"/>
              <a:t> infections</a:t>
            </a:r>
            <a:r>
              <a:rPr lang="ru-RU" sz="1800" dirty="0"/>
              <a:t>, from where they can disseminate into the bloodstream.</a:t>
            </a:r>
          </a:p>
          <a:p>
            <a:pPr marL="0" indent="0" algn="l" rtl="0">
              <a:lnSpc>
                <a:spcPct val="120000"/>
              </a:lnSpc>
              <a:buNone/>
            </a:pPr>
            <a:endParaRPr lang="en-US" sz="1800" dirty="0"/>
          </a:p>
          <a:p>
            <a:pPr algn="l" rtl="0">
              <a:lnSpc>
                <a:spcPct val="120000"/>
              </a:lnSpc>
            </a:pPr>
            <a:r>
              <a:rPr lang="en-US" sz="1800" dirty="0"/>
              <a:t>They have been isolated </a:t>
            </a:r>
            <a:r>
              <a:rPr lang="ru-RU" sz="1800" dirty="0"/>
              <a:t>from infected wounds and burns, abscesses, respiratory tract, eye, ear, cerebrospinal fluid and blood. They have also been described as caus</a:t>
            </a:r>
            <a:r>
              <a:rPr lang="en-US" sz="1800" dirty="0" err="1"/>
              <a:t>ative</a:t>
            </a:r>
            <a:r>
              <a:rPr lang="en-US" sz="1800" dirty="0"/>
              <a:t> agents of</a:t>
            </a:r>
            <a:r>
              <a:rPr lang="ru-RU" sz="1800" dirty="0"/>
              <a:t> gastroenteritis after consuming contaminated food.</a:t>
            </a:r>
          </a:p>
          <a:p>
            <a:pPr marL="0" indent="0" algn="l" rtl="0">
              <a:lnSpc>
                <a:spcPct val="120000"/>
              </a:lnSpc>
              <a:buNone/>
            </a:pPr>
            <a:endParaRPr lang="ru-RU" sz="1800" dirty="0"/>
          </a:p>
          <a:p>
            <a:pPr algn="l" rtl="0">
              <a:lnSpc>
                <a:spcPct val="120000"/>
              </a:lnSpc>
            </a:pPr>
            <a:r>
              <a:rPr lang="ru-RU" sz="1800" dirty="0"/>
              <a:t>The most important virulence factors: enzymes</a:t>
            </a:r>
            <a:r>
              <a:rPr lang="en-US" sz="1800" dirty="0"/>
              <a:t> </a:t>
            </a:r>
            <a:r>
              <a:rPr lang="ru-RU" sz="1800" b="1" dirty="0">
                <a:solidFill>
                  <a:srgbClr val="7030A0"/>
                </a:solidFill>
                <a:effectLst>
                  <a:outerShdw blurRad="38100" dist="38100" dir="2700000" algn="tl">
                    <a:srgbClr val="000000">
                      <a:alpha val="43137"/>
                    </a:srgbClr>
                  </a:outerShdw>
                </a:effectLst>
              </a:rPr>
              <a:t>urease</a:t>
            </a:r>
            <a:r>
              <a:rPr lang="en-US" sz="1800" b="1" dirty="0"/>
              <a:t> </a:t>
            </a:r>
            <a:r>
              <a:rPr lang="ru-RU" sz="1800" dirty="0"/>
              <a:t>(alkalizes urine, acting toxically on the uroepithelium and facilitating the formation of calculi in the bladder and kidneys),</a:t>
            </a:r>
            <a:r>
              <a:rPr lang="en-US" sz="1800" dirty="0"/>
              <a:t> </a:t>
            </a:r>
            <a:r>
              <a:rPr lang="ru-RU" sz="1800" b="1" dirty="0">
                <a:solidFill>
                  <a:srgbClr val="7030A0"/>
                </a:solidFill>
                <a:effectLst>
                  <a:outerShdw blurRad="38100" dist="38100" dir="2700000" algn="tl">
                    <a:srgbClr val="000000">
                      <a:alpha val="43137"/>
                    </a:srgbClr>
                  </a:outerShdw>
                </a:effectLst>
              </a:rPr>
              <a:t>hemolysin</a:t>
            </a:r>
            <a:r>
              <a:rPr lang="en-US" sz="1800" b="1" dirty="0"/>
              <a:t> </a:t>
            </a:r>
            <a:r>
              <a:rPr lang="ru-RU" sz="1800" dirty="0"/>
              <a:t>(facilitates the entry of bacteria into cells),</a:t>
            </a:r>
            <a:r>
              <a:rPr lang="en-US" sz="1800" dirty="0"/>
              <a:t> </a:t>
            </a:r>
            <a:r>
              <a:rPr lang="ru-RU" sz="1800" b="1" dirty="0">
                <a:solidFill>
                  <a:srgbClr val="7030A0"/>
                </a:solidFill>
                <a:effectLst>
                  <a:outerShdw blurRad="38100" dist="38100" dir="2700000" algn="tl">
                    <a:srgbClr val="000000">
                      <a:alpha val="43137"/>
                    </a:srgbClr>
                  </a:outerShdw>
                </a:effectLst>
              </a:rPr>
              <a:t>proteinase</a:t>
            </a:r>
            <a:r>
              <a:rPr lang="en-US" sz="1800" b="1" dirty="0"/>
              <a:t> </a:t>
            </a:r>
            <a:r>
              <a:rPr lang="ru-RU" sz="1800" dirty="0"/>
              <a:t>(degrades immunoglobulins and reduces the effectiveness of the body's defenses), as well as</a:t>
            </a:r>
            <a:r>
              <a:rPr lang="en-US" sz="1800" dirty="0"/>
              <a:t> </a:t>
            </a:r>
            <a:r>
              <a:rPr lang="ru-RU" sz="1800" b="1" dirty="0">
                <a:solidFill>
                  <a:srgbClr val="7030A0"/>
                </a:solidFill>
                <a:effectLst>
                  <a:outerShdw blurRad="38100" dist="38100" dir="2700000" algn="tl">
                    <a:srgbClr val="000000">
                      <a:alpha val="43137"/>
                    </a:srgbClr>
                  </a:outerShdw>
                </a:effectLst>
              </a:rPr>
              <a:t>fimbriae</a:t>
            </a:r>
            <a:r>
              <a:rPr lang="en-US" sz="1800" b="1" dirty="0"/>
              <a:t> </a:t>
            </a:r>
            <a:r>
              <a:rPr lang="ru-RU" sz="1800" dirty="0"/>
              <a:t>(adherence of bacteria to the uroepithelium) </a:t>
            </a:r>
            <a:r>
              <a:rPr lang="en-US" sz="1800" dirty="0"/>
              <a:t>and </a:t>
            </a:r>
            <a:r>
              <a:rPr lang="en-US" sz="1800" b="1" dirty="0">
                <a:solidFill>
                  <a:srgbClr val="7030A0"/>
                </a:solidFill>
                <a:effectLst>
                  <a:outerShdw blurRad="38100" dist="38100" dir="2700000" algn="tl">
                    <a:srgbClr val="000000">
                      <a:alpha val="43137"/>
                    </a:srgbClr>
                  </a:outerShdw>
                </a:effectLst>
              </a:rPr>
              <a:t>biofilm formation</a:t>
            </a:r>
            <a:r>
              <a:rPr lang="ru-RU" sz="1800" dirty="0"/>
              <a:t>.</a:t>
            </a:r>
          </a:p>
        </p:txBody>
      </p:sp>
      <p:pic>
        <p:nvPicPr>
          <p:cNvPr id="4" name="Picture 3">
            <a:extLst>
              <a:ext uri="{FF2B5EF4-FFF2-40B4-BE49-F238E27FC236}">
                <a16:creationId xmlns:a16="http://schemas.microsoft.com/office/drawing/2014/main" id="{6B9845FB-F153-BA9D-3873-BA4138503FDE}"/>
              </a:ext>
            </a:extLst>
          </p:cNvPr>
          <p:cNvPicPr>
            <a:picLocks noChangeAspect="1"/>
          </p:cNvPicPr>
          <p:nvPr/>
        </p:nvPicPr>
        <p:blipFill>
          <a:blip r:embed="rId2"/>
          <a:stretch>
            <a:fillRect/>
          </a:stretch>
        </p:blipFill>
        <p:spPr>
          <a:xfrm>
            <a:off x="7064830" y="1583872"/>
            <a:ext cx="2196079" cy="4264480"/>
          </a:xfrm>
          <a:prstGeom prst="rect">
            <a:avLst/>
          </a:prstGeom>
        </p:spPr>
      </p:pic>
    </p:spTree>
    <p:extLst>
      <p:ext uri="{BB962C8B-B14F-4D97-AF65-F5344CB8AC3E}">
        <p14:creationId xmlns:p14="http://schemas.microsoft.com/office/powerpoint/2010/main" val="24087134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829" y="2030576"/>
            <a:ext cx="7398327" cy="566057"/>
          </a:xfrm>
        </p:spPr>
        <p:txBody>
          <a:bodyPr>
            <a:normAutofit fontScale="90000"/>
          </a:bodyPr>
          <a:lstStyle/>
          <a:p>
            <a:pPr algn="l"/>
            <a:r>
              <a:rPr lang="sr-Cyrl-CS" sz="3200" b="1" i="1" dirty="0">
                <a:solidFill>
                  <a:srgbClr val="0070C0"/>
                </a:solidFill>
                <a:latin typeface="Palatino Linotype" pitchFamily="18" charset="0"/>
              </a:rPr>
              <a:t>Camp</a:t>
            </a:r>
            <a:r>
              <a:rPr lang="en-US" sz="3200" b="1" i="1" dirty="0">
                <a:solidFill>
                  <a:srgbClr val="0070C0"/>
                </a:solidFill>
                <a:latin typeface="Palatino Linotype" pitchFamily="18" charset="0"/>
              </a:rPr>
              <a:t>y</a:t>
            </a:r>
            <a:r>
              <a:rPr lang="sr-Cyrl-CS" sz="3200" b="1" i="1" dirty="0">
                <a:solidFill>
                  <a:srgbClr val="0070C0"/>
                </a:solidFill>
                <a:latin typeface="Palatino Linotype" pitchFamily="18" charset="0"/>
              </a:rPr>
              <a:t>lobacter</a:t>
            </a:r>
            <a:r>
              <a:rPr lang="en-US" sz="3200" b="1" i="1" dirty="0">
                <a:solidFill>
                  <a:srgbClr val="0070C0"/>
                </a:solidFill>
                <a:latin typeface="Palatino Linotype" pitchFamily="18" charset="0"/>
              </a:rPr>
              <a:t> </a:t>
            </a:r>
            <a:r>
              <a:rPr lang="sr-Latn-RS" sz="3200" b="1" i="1" dirty="0">
                <a:solidFill>
                  <a:srgbClr val="0070C0"/>
                </a:solidFill>
                <a:latin typeface="Palatino Linotype" pitchFamily="18" charset="0"/>
              </a:rPr>
              <a:t>jejuni</a:t>
            </a:r>
            <a:r>
              <a:rPr lang="sr-Latn-CS" sz="3200" b="1" i="1" dirty="0">
                <a:solidFill>
                  <a:srgbClr val="0070C0"/>
                </a:solidFill>
                <a:latin typeface="Palatino Linotype" pitchFamily="18" charset="0"/>
              </a:rPr>
              <a:t>.</a:t>
            </a:r>
            <a:r>
              <a:rPr lang="sr-Cyrl-RS" sz="3200" b="1" i="1" dirty="0">
                <a:solidFill>
                  <a:srgbClr val="0070C0"/>
                </a:solidFill>
                <a:latin typeface="Palatino Linotype" pitchFamily="18" charset="0"/>
              </a:rPr>
              <a:t>..</a:t>
            </a:r>
            <a:r>
              <a:rPr lang="sr-Cyrl-RS" sz="3200" dirty="0">
                <a:solidFill>
                  <a:srgbClr val="0070C0"/>
                </a:solidFill>
                <a:latin typeface="Palatino Linotype" pitchFamily="18" charset="0"/>
              </a:rPr>
              <a:t> </a:t>
            </a:r>
            <a:endParaRPr lang="en-US" sz="3200" dirty="0">
              <a:solidFill>
                <a:srgbClr val="0070C0"/>
              </a:solidFill>
            </a:endParaRPr>
          </a:p>
        </p:txBody>
      </p:sp>
      <p:sp>
        <p:nvSpPr>
          <p:cNvPr id="5" name="TextBox 4"/>
          <p:cNvSpPr txBox="1"/>
          <p:nvPr/>
        </p:nvSpPr>
        <p:spPr>
          <a:xfrm>
            <a:off x="2420257" y="5492009"/>
            <a:ext cx="6807200" cy="984885"/>
          </a:xfrm>
          <a:prstGeom prst="rect">
            <a:avLst/>
          </a:prstGeom>
          <a:noFill/>
        </p:spPr>
        <p:txBody>
          <a:bodyPr wrap="square" rtlCol="0">
            <a:spAutoFit/>
          </a:bodyPr>
          <a:lstStyle/>
          <a:p>
            <a:pPr algn="r" rtl="0"/>
            <a:r>
              <a:rPr lang="sr-Cyrl-RS" sz="2000" b="1" dirty="0">
                <a:solidFill>
                  <a:schemeClr val="accent1">
                    <a:lumMod val="75000"/>
                  </a:schemeClr>
                </a:solidFill>
              </a:rPr>
              <a:t>... one of the leading causes</a:t>
            </a:r>
            <a:r>
              <a:rPr lang="en-US" sz="2000" b="1" dirty="0">
                <a:solidFill>
                  <a:schemeClr val="accent1">
                    <a:lumMod val="75000"/>
                  </a:schemeClr>
                </a:solidFill>
              </a:rPr>
              <a:t> of </a:t>
            </a:r>
            <a:r>
              <a:rPr lang="sr-Cyrl-CS" sz="2000" b="1" dirty="0">
                <a:solidFill>
                  <a:schemeClr val="accent1">
                    <a:lumMod val="75000"/>
                  </a:schemeClr>
                </a:solidFill>
                <a:ea typeface="Times New Roman" pitchFamily="18" charset="0"/>
                <a:cs typeface="Arial" pitchFamily="34" charset="0"/>
              </a:rPr>
              <a:t>acute diarrheal syndrome</a:t>
            </a:r>
          </a:p>
          <a:p>
            <a:pPr algn="r" rtl="0"/>
            <a:endParaRPr lang="sr-Cyrl-CS" sz="2000" b="1" dirty="0">
              <a:ea typeface="Times New Roman" pitchFamily="18" charset="0"/>
              <a:cs typeface="Arial" pitchFamily="34" charset="0"/>
            </a:endParaRPr>
          </a:p>
          <a:p>
            <a:pPr algn="r" rtl="0"/>
            <a:r>
              <a:rPr lang="en-US" b="1" i="1" dirty="0"/>
              <a:t>C. coli, C. fetus, C. </a:t>
            </a:r>
            <a:r>
              <a:rPr lang="en-US" b="1" i="1" dirty="0" err="1"/>
              <a:t>upsaliensis</a:t>
            </a:r>
            <a:r>
              <a:rPr lang="en-US" b="1" i="1" dirty="0"/>
              <a:t>,...</a:t>
            </a:r>
          </a:p>
        </p:txBody>
      </p:sp>
      <p:pic>
        <p:nvPicPr>
          <p:cNvPr id="28674" name="Picture 2" descr="Сродна слика"/>
          <p:cNvPicPr>
            <a:picLocks noChangeAspect="1" noChangeArrowheads="1"/>
          </p:cNvPicPr>
          <p:nvPr/>
        </p:nvPicPr>
        <p:blipFill>
          <a:blip r:embed="rId2" cstate="print"/>
          <a:srcRect t="17959" b="20238"/>
          <a:stretch>
            <a:fillRect/>
          </a:stretch>
        </p:blipFill>
        <p:spPr bwMode="auto">
          <a:xfrm>
            <a:off x="2470944" y="2699905"/>
            <a:ext cx="4419600" cy="2601745"/>
          </a:xfrm>
          <a:prstGeom prst="rect">
            <a:avLst/>
          </a:prstGeom>
          <a:noFill/>
        </p:spPr>
      </p:pic>
      <p:sp>
        <p:nvSpPr>
          <p:cNvPr id="4" name="TextBox 3">
            <a:extLst>
              <a:ext uri="{FF2B5EF4-FFF2-40B4-BE49-F238E27FC236}">
                <a16:creationId xmlns:a16="http://schemas.microsoft.com/office/drawing/2014/main" id="{F0C81F0C-6639-E92B-3395-CF2660A8F7C1}"/>
              </a:ext>
            </a:extLst>
          </p:cNvPr>
          <p:cNvSpPr txBox="1"/>
          <p:nvPr/>
        </p:nvSpPr>
        <p:spPr>
          <a:xfrm>
            <a:off x="206829" y="219750"/>
            <a:ext cx="8855529" cy="1508105"/>
          </a:xfrm>
          <a:prstGeom prst="rect">
            <a:avLst/>
          </a:prstGeom>
          <a:noFill/>
        </p:spPr>
        <p:txBody>
          <a:bodyPr wrap="square">
            <a:spAutoFit/>
          </a:bodyPr>
          <a:lstStyle/>
          <a:p>
            <a:pPr algn="ctr"/>
            <a:r>
              <a:rPr lang="en-US" sz="2800" b="1" dirty="0"/>
              <a:t>Genus </a:t>
            </a:r>
            <a:r>
              <a:rPr lang="en-US" sz="2800" b="1" i="1" dirty="0"/>
              <a:t>Campylobacter </a:t>
            </a:r>
          </a:p>
          <a:p>
            <a:pPr algn="ctr"/>
            <a:br>
              <a:rPr lang="en-US" sz="2400" b="1" dirty="0"/>
            </a:br>
            <a:r>
              <a:rPr lang="en-US" sz="2000" b="1" dirty="0"/>
              <a:t>causative agents of gastrointestinal and systemic infections in humans and animals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76498"/>
            <a:ext cx="9361488" cy="665018"/>
          </a:xfrm>
          <a:prstGeom prst="rect">
            <a:avLst/>
          </a:prstGeom>
          <a:solidFill>
            <a:schemeClr val="bg1"/>
          </a:solidFill>
        </p:spPr>
        <p:txBody>
          <a:bodyPr>
            <a:noAutofit/>
          </a:bodyPr>
          <a:lstStyle/>
          <a:p>
            <a:pPr algn="ctr" rtl="0">
              <a:lnSpc>
                <a:spcPct val="90000"/>
              </a:lnSpc>
              <a:spcBef>
                <a:spcPct val="0"/>
              </a:spcBef>
            </a:pPr>
            <a:r>
              <a:rPr kumimoji="0" lang="en-US" sz="2400" b="1" i="0" u="none" strike="noStrike" kern="1200" cap="none" spc="0" normalizeH="0" baseline="0" noProof="0" dirty="0">
                <a:ln>
                  <a:noFill/>
                </a:ln>
                <a:solidFill>
                  <a:srgbClr val="000000"/>
                </a:solidFill>
                <a:effectLst/>
                <a:uLnTx/>
                <a:uFillTx/>
                <a:latin typeface="Palatino Linotype" panose="02040502050505030304" pitchFamily="18" charset="0"/>
                <a:ea typeface="+mj-ea"/>
                <a:cs typeface="+mj-cs"/>
              </a:rPr>
              <a:t>General characteristics of the pathogen and mode of transmission</a:t>
            </a:r>
            <a:endParaRPr lang="en-US" sz="2400" b="1" dirty="0">
              <a:solidFill>
                <a:srgbClr val="C00000"/>
              </a:solidFill>
              <a:latin typeface="Palatino Linotype" pitchFamily="18" charset="0"/>
            </a:endParaRPr>
          </a:p>
        </p:txBody>
      </p:sp>
      <p:pic>
        <p:nvPicPr>
          <p:cNvPr id="6" name="Picture 2" descr="Резултат слика за medical microbiology  pathogenesis c. jejuni"/>
          <p:cNvPicPr>
            <a:picLocks noChangeAspect="1" noChangeArrowheads="1"/>
          </p:cNvPicPr>
          <p:nvPr/>
        </p:nvPicPr>
        <p:blipFill>
          <a:blip r:embed="rId2" cstate="print"/>
          <a:srcRect b="7484"/>
          <a:stretch>
            <a:fillRect/>
          </a:stretch>
        </p:blipFill>
        <p:spPr bwMode="auto">
          <a:xfrm>
            <a:off x="5028359" y="2884714"/>
            <a:ext cx="4126547" cy="3793672"/>
          </a:xfrm>
          <a:prstGeom prst="rect">
            <a:avLst/>
          </a:prstGeom>
          <a:noFill/>
        </p:spPr>
      </p:pic>
      <p:sp>
        <p:nvSpPr>
          <p:cNvPr id="7" name="Rectangle 6"/>
          <p:cNvSpPr/>
          <p:nvPr/>
        </p:nvSpPr>
        <p:spPr>
          <a:xfrm>
            <a:off x="138726" y="3263607"/>
            <a:ext cx="4680744" cy="3139321"/>
          </a:xfrm>
          <a:prstGeom prst="rect">
            <a:avLst/>
          </a:prstGeom>
        </p:spPr>
        <p:txBody>
          <a:bodyPr wrap="square">
            <a:spAutoFit/>
          </a:bodyPr>
          <a:lstStyle/>
          <a:p>
            <a:pPr algn="l" rtl="0"/>
            <a:r>
              <a:rPr lang="sr-Cyrl-CS" b="1" dirty="0">
                <a:latin typeface="Palatino Linotype" pitchFamily="18" charset="0"/>
              </a:rPr>
              <a:t>Reservoir of infection</a:t>
            </a:r>
            <a:r>
              <a:rPr lang="sr-Cyrl-CS" dirty="0">
                <a:latin typeface="Palatino Linotype" pitchFamily="18" charset="0"/>
              </a:rPr>
              <a:t>: domestic animals, and rarely people</a:t>
            </a:r>
          </a:p>
          <a:p>
            <a:pPr algn="l" rtl="0"/>
            <a:endParaRPr lang="sr-Cyrl-CS" dirty="0">
              <a:latin typeface="Palatino Linotype" pitchFamily="18" charset="0"/>
            </a:endParaRPr>
          </a:p>
          <a:p>
            <a:pPr algn="l" rtl="0"/>
            <a:r>
              <a:rPr lang="ru-RU" b="1" dirty="0">
                <a:latin typeface="Palatino Linotype" pitchFamily="18" charset="0"/>
              </a:rPr>
              <a:t>Source of infection</a:t>
            </a:r>
            <a:r>
              <a:rPr lang="ru-RU" dirty="0">
                <a:latin typeface="Palatino Linotype" pitchFamily="18" charset="0"/>
              </a:rPr>
              <a:t>:</a:t>
            </a:r>
            <a:r>
              <a:rPr lang="en-US" dirty="0">
                <a:latin typeface="Palatino Linotype" pitchFamily="18" charset="0"/>
              </a:rPr>
              <a:t> </a:t>
            </a:r>
            <a:r>
              <a:rPr lang="sr-Cyrl-RS" dirty="0">
                <a:latin typeface="Palatino Linotype" pitchFamily="18" charset="0"/>
              </a:rPr>
              <a:t>feces</a:t>
            </a:r>
            <a:r>
              <a:rPr lang="ru-RU" dirty="0">
                <a:latin typeface="Palatino Linotype" pitchFamily="18" charset="0"/>
              </a:rPr>
              <a:t> </a:t>
            </a:r>
          </a:p>
          <a:p>
            <a:pPr algn="l" rtl="0"/>
            <a:endParaRPr lang="sr-Cyrl-RS" b="1" dirty="0">
              <a:latin typeface="Palatino Linotype" pitchFamily="18" charset="0"/>
            </a:endParaRPr>
          </a:p>
          <a:p>
            <a:pPr algn="l" rtl="0"/>
            <a:r>
              <a:rPr lang="ru-RU" b="1" dirty="0">
                <a:latin typeface="Palatino Linotype" pitchFamily="18" charset="0"/>
              </a:rPr>
              <a:t>It is being transferred</a:t>
            </a:r>
            <a:r>
              <a:rPr lang="en-US" b="1" dirty="0">
                <a:latin typeface="Palatino Linotype" pitchFamily="18" charset="0"/>
              </a:rPr>
              <a:t> </a:t>
            </a:r>
            <a:r>
              <a:rPr lang="ru-RU" dirty="0">
                <a:latin typeface="Palatino Linotype" pitchFamily="18" charset="0"/>
              </a:rPr>
              <a:t>indirectly through insufficiently thermally processed infected or contaminated meat (most often chicken), raw milk, contaminated water.</a:t>
            </a:r>
          </a:p>
          <a:p>
            <a:pPr algn="l" rtl="0"/>
            <a:r>
              <a:rPr lang="ru-RU" dirty="0">
                <a:latin typeface="Palatino Linotype" pitchFamily="18" charset="0"/>
              </a:rPr>
              <a:t>Transmission by direct contact rarely occurs</a:t>
            </a:r>
            <a:r>
              <a:rPr lang="en-US" dirty="0">
                <a:latin typeface="Palatino Linotype" pitchFamily="18" charset="0"/>
              </a:rPr>
              <a:t>.</a:t>
            </a:r>
          </a:p>
        </p:txBody>
      </p:sp>
      <p:pic>
        <p:nvPicPr>
          <p:cNvPr id="2" name="Picture 6" descr="http://www.microbiologyonline.org.uk/themed/sgm/img/general-content/3.4.3_poisoners.png">
            <a:extLst>
              <a:ext uri="{FF2B5EF4-FFF2-40B4-BE49-F238E27FC236}">
                <a16:creationId xmlns:a16="http://schemas.microsoft.com/office/drawing/2014/main" id="{5E1A40DD-7F14-B8A3-2C20-0B69E8CD9522}"/>
              </a:ext>
            </a:extLst>
          </p:cNvPr>
          <p:cNvPicPr>
            <a:picLocks noChangeAspect="1" noChangeArrowheads="1"/>
          </p:cNvPicPr>
          <p:nvPr/>
        </p:nvPicPr>
        <p:blipFill>
          <a:blip r:embed="rId3" cstate="print"/>
          <a:srcRect/>
          <a:stretch>
            <a:fillRect/>
          </a:stretch>
        </p:blipFill>
        <p:spPr bwMode="auto">
          <a:xfrm>
            <a:off x="5028359" y="1097507"/>
            <a:ext cx="4126547" cy="1631216"/>
          </a:xfrm>
          <a:prstGeom prst="rect">
            <a:avLst/>
          </a:prstGeom>
          <a:noFill/>
          <a:ln>
            <a:solidFill>
              <a:srgbClr val="FF66FF"/>
            </a:solidFill>
          </a:ln>
        </p:spPr>
      </p:pic>
      <p:sp>
        <p:nvSpPr>
          <p:cNvPr id="5" name="TextBox 4">
            <a:extLst>
              <a:ext uri="{FF2B5EF4-FFF2-40B4-BE49-F238E27FC236}">
                <a16:creationId xmlns:a16="http://schemas.microsoft.com/office/drawing/2014/main" id="{2A80E2DC-2337-91C6-E745-C2BB98C78D17}"/>
              </a:ext>
            </a:extLst>
          </p:cNvPr>
          <p:cNvSpPr txBox="1"/>
          <p:nvPr/>
        </p:nvSpPr>
        <p:spPr>
          <a:xfrm>
            <a:off x="206582" y="1097507"/>
            <a:ext cx="4545032" cy="1631216"/>
          </a:xfrm>
          <a:prstGeom prst="rect">
            <a:avLst/>
          </a:prstGeom>
          <a:noFill/>
          <a:ln w="12700">
            <a:solidFill>
              <a:srgbClr val="FF66FF"/>
            </a:solidFill>
          </a:ln>
        </p:spPr>
        <p:txBody>
          <a:bodyPr wrap="square">
            <a:spAutoFit/>
          </a:bodyPr>
          <a:lstStyle/>
          <a:p>
            <a:r>
              <a:rPr lang="sr-Cyrl-CS" sz="2000" i="1" dirty="0"/>
              <a:t>Gram</a:t>
            </a:r>
            <a:r>
              <a:rPr lang="sr-Cyrl-CS" sz="2000" dirty="0"/>
              <a:t>-negative bacteria, bent like a comma </a:t>
            </a:r>
            <a:r>
              <a:rPr lang="en-US" sz="2000" dirty="0"/>
              <a:t>(</a:t>
            </a:r>
            <a:r>
              <a:rPr lang="sr-Cyrl-CS" sz="2000" dirty="0"/>
              <a:t>Latin letter S</a:t>
            </a:r>
            <a:r>
              <a:rPr lang="en-US" sz="2000" dirty="0"/>
              <a:t>, </a:t>
            </a:r>
            <a:r>
              <a:rPr lang="sr-Cyrl-CS" sz="2000" dirty="0"/>
              <a:t>gull wings</a:t>
            </a:r>
            <a:r>
              <a:rPr lang="en-US" sz="2000" dirty="0"/>
              <a:t>)</a:t>
            </a:r>
            <a:r>
              <a:rPr lang="sr-Cyrl-CS" sz="2000" dirty="0"/>
              <a:t>. </a:t>
            </a:r>
            <a:endParaRPr lang="en-US" sz="2000" dirty="0"/>
          </a:p>
          <a:p>
            <a:endParaRPr lang="en-US" sz="2000" dirty="0"/>
          </a:p>
          <a:p>
            <a:r>
              <a:rPr lang="sr-Cyrl-CS" sz="2000" dirty="0"/>
              <a:t>These bacteria have flagella and are motile. </a:t>
            </a:r>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2022"/>
            <a:ext cx="9361488" cy="846160"/>
          </a:xfrm>
          <a:solidFill>
            <a:schemeClr val="bg1"/>
          </a:solidFill>
        </p:spPr>
        <p:txBody>
          <a:bodyPr>
            <a:normAutofit/>
          </a:bodyPr>
          <a:lstStyle/>
          <a:p>
            <a:pPr algn="ctr" rtl="0"/>
            <a:r>
              <a:rPr lang="sr-Cyrl-CS" sz="2800" b="1" dirty="0">
                <a:latin typeface="Palatino Linotype" pitchFamily="18" charset="0"/>
              </a:rPr>
              <a:t>Bacteria entering the body</a:t>
            </a:r>
            <a:endParaRPr lang="en-US" sz="2800" dirty="0">
              <a:latin typeface="Palatino Linotype" pitchFamily="18" charset="0"/>
            </a:endParaRPr>
          </a:p>
        </p:txBody>
      </p:sp>
      <p:pic>
        <p:nvPicPr>
          <p:cNvPr id="4" name="Content Placeholder 3"/>
          <p:cNvPicPr>
            <a:picLocks noGrp="1" noChangeAspect="1"/>
          </p:cNvPicPr>
          <p:nvPr>
            <p:ph idx="1"/>
          </p:nvPr>
        </p:nvPicPr>
        <p:blipFill>
          <a:blip r:embed="rId2" cstate="print"/>
          <a:stretch>
            <a:fillRect/>
          </a:stretch>
        </p:blipFill>
        <p:spPr>
          <a:xfrm>
            <a:off x="228600" y="1180868"/>
            <a:ext cx="4612943" cy="5575110"/>
          </a:xfrm>
          <a:prstGeom prst="rect">
            <a:avLst/>
          </a:prstGeom>
        </p:spPr>
      </p:pic>
      <p:sp>
        <p:nvSpPr>
          <p:cNvPr id="61441" name="Rectangle 1"/>
          <p:cNvSpPr>
            <a:spLocks noChangeArrowheads="1"/>
          </p:cNvSpPr>
          <p:nvPr/>
        </p:nvSpPr>
        <p:spPr bwMode="auto">
          <a:xfrm>
            <a:off x="5018314" y="1613932"/>
            <a:ext cx="4152982"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itchFamily="2" charset="2"/>
              <a:buChar char="§"/>
              <a:tabLst/>
            </a:pPr>
            <a:endPar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endParaRPr>
          </a:p>
          <a:p>
            <a:pPr algn="l" rtl="0" fontAlgn="base">
              <a:spcBef>
                <a:spcPct val="0"/>
              </a:spcBef>
              <a:spcAft>
                <a:spcPct val="0"/>
              </a:spcAft>
            </a:pPr>
            <a:r>
              <a:rPr lang="ru-RU" sz="2000" dirty="0">
                <a:latin typeface="Palatino Linotype" pitchFamily="18" charset="0"/>
                <a:ea typeface="Times New Roman" pitchFamily="18" charset="0"/>
                <a:cs typeface="Arial" pitchFamily="34" charset="0"/>
              </a:rPr>
              <a:t>The "journey" through the digestive tract is dangerous for microorganisms, as they encounter host defense mechanisms</a:t>
            </a:r>
            <a:r>
              <a:rPr lang="en-US" sz="2000" dirty="0">
                <a:latin typeface="Palatino Linotype" pitchFamily="18" charset="0"/>
                <a:ea typeface="Times New Roman" pitchFamily="18" charset="0"/>
                <a:cs typeface="Arial" pitchFamily="34" charset="0"/>
              </a:rPr>
              <a:t>:</a:t>
            </a:r>
            <a:endParaRPr lang="ru-RU" sz="2000" dirty="0">
              <a:latin typeface="Palatino Linotype" pitchFamily="18" charset="0"/>
              <a:ea typeface="Times New Roman" pitchFamily="18" charset="0"/>
              <a:cs typeface="Arial" pitchFamily="34" charset="0"/>
            </a:endParaRPr>
          </a:p>
          <a:p>
            <a:pPr marR="0" lvl="0" algn="l" defTabSz="914400" rtl="0" eaLnBrk="1" fontAlgn="base" latinLnBrk="0" hangingPunct="1">
              <a:lnSpc>
                <a:spcPct val="100000"/>
              </a:lnSpc>
              <a:spcBef>
                <a:spcPct val="0"/>
              </a:spcBef>
              <a:spcAft>
                <a:spcPct val="0"/>
              </a:spcAft>
              <a:buClrTx/>
              <a:buSzTx/>
              <a:tabLst/>
            </a:pPr>
            <a:endPar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endParaRP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Acidity of gastric juice</a:t>
            </a: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Pancreatic juice</a:t>
            </a: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Mucus</a:t>
            </a: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Peristaltic</a:t>
            </a:r>
            <a:r>
              <a:rPr kumimoji="0" lang="sr-Cyrl-CS" b="1" i="0" u="none" strike="noStrike" cap="none" normalizeH="0" dirty="0">
                <a:ln>
                  <a:noFill/>
                </a:ln>
                <a:solidFill>
                  <a:schemeClr val="tx1"/>
                </a:solidFill>
                <a:effectLst/>
                <a:latin typeface="Palatino Linotype" pitchFamily="18" charset="0"/>
                <a:ea typeface="Times New Roman" pitchFamily="18" charset="0"/>
                <a:cs typeface="Arial" pitchFamily="34" charset="0"/>
              </a:rPr>
              <a:t> </a:t>
            </a: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bowel movements</a:t>
            </a: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Enzymes: lysozyme, protease and lipase</a:t>
            </a:r>
            <a:endParaRPr lang="sr-Cyrl-CS" b="1" dirty="0">
              <a:latin typeface="Palatino Linotype" pitchFamily="18" charset="0"/>
              <a:ea typeface="Times New Roman" pitchFamily="18" charset="0"/>
              <a:cs typeface="Arial" pitchFamily="34" charset="0"/>
            </a:endParaRP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Secreted</a:t>
            </a:r>
            <a:r>
              <a:rPr kumimoji="0" lang="en-U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 IgA </a:t>
            </a: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and bile salts</a:t>
            </a:r>
            <a:endParaRPr lang="ru-RU" b="1" dirty="0">
              <a:latin typeface="Palatino Linotype" pitchFamily="18" charset="0"/>
              <a:ea typeface="Times New Roman" pitchFamily="18" charset="0"/>
              <a:cs typeface="Arial" pitchFamily="34" charset="0"/>
            </a:endParaRP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Phagocytes</a:t>
            </a:r>
          </a:p>
          <a:p>
            <a:pPr marR="0" lvl="0" algn="l" defTabSz="914400" rtl="0" eaLnBrk="1" fontAlgn="base" latinLnBrk="0" hangingPunct="1">
              <a:lnSpc>
                <a:spcPct val="100000"/>
              </a:lnSpc>
              <a:spcBef>
                <a:spcPct val="0"/>
              </a:spcBef>
              <a:spcAft>
                <a:spcPct val="0"/>
              </a:spcAft>
              <a:buClrTx/>
              <a:buSzTx/>
              <a:tabLst/>
            </a:pP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Physiological microflora of the colon</a:t>
            </a:r>
            <a:r>
              <a:rPr kumimoji="0" lang="sr-Cyrl-CS" b="1" i="0" u="none" strike="noStrike" cap="none" normalizeH="0" dirty="0">
                <a:ln>
                  <a:noFill/>
                </a:ln>
                <a:solidFill>
                  <a:schemeClr val="tx1"/>
                </a:solidFill>
                <a:effectLst/>
                <a:latin typeface="Palatino Linotype" pitchFamily="18" charset="0"/>
                <a:ea typeface="Times New Roman" pitchFamily="18" charset="0"/>
                <a:cs typeface="Arial" pitchFamily="34" charset="0"/>
              </a:rPr>
              <a:t>-</a:t>
            </a:r>
            <a:r>
              <a:rPr kumimoji="0" lang="sr-Cyrl-CS" b="1"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bactericidal</a:t>
            </a:r>
            <a:endParaRPr kumimoji="0" lang="sr-Cyrl-CS" b="1" i="0" u="none" strike="noStrike" cap="none" normalizeH="0" baseline="0" dirty="0">
              <a:ln>
                <a:noFill/>
              </a:ln>
              <a:solidFill>
                <a:schemeClr val="tx1"/>
              </a:solidFill>
              <a:effectLst/>
              <a:latin typeface="Palatino Linotype" pitchFamily="18" charset="0"/>
              <a:cs typeface="Arial" pitchFamily="34" charset="0"/>
            </a:endParaRPr>
          </a:p>
        </p:txBody>
      </p:sp>
    </p:spTree>
    <p:extLst>
      <p:ext uri="{BB962C8B-B14F-4D97-AF65-F5344CB8AC3E}">
        <p14:creationId xmlns:p14="http://schemas.microsoft.com/office/powerpoint/2010/main" val="2618718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54428"/>
            <a:ext cx="9361488" cy="526472"/>
          </a:xfrm>
          <a:prstGeom prst="rect">
            <a:avLst/>
          </a:prstGeom>
          <a:solidFill>
            <a:schemeClr val="bg1"/>
          </a:solidFill>
        </p:spPr>
        <p:txBody>
          <a:bodyPr>
            <a:normAutofit fontScale="97500"/>
          </a:bodyPr>
          <a:lstStyle/>
          <a:p>
            <a:pPr algn="ctr" rtl="0">
              <a:spcBef>
                <a:spcPct val="0"/>
              </a:spcBef>
            </a:pPr>
            <a:r>
              <a:rPr lang="sr-Cyrl-CS" sz="2800" b="1" dirty="0">
                <a:latin typeface="Palatino Linotype" pitchFamily="18" charset="0"/>
              </a:rPr>
              <a:t>Mechanism</a:t>
            </a:r>
            <a:r>
              <a:rPr lang="en-US" sz="2800" b="1" dirty="0">
                <a:latin typeface="Palatino Linotype" pitchFamily="18" charset="0"/>
              </a:rPr>
              <a:t> of </a:t>
            </a:r>
            <a:r>
              <a:rPr lang="sr-Cyrl-CS" sz="2800" b="1" dirty="0">
                <a:latin typeface="Palatino Linotype" pitchFamily="18" charset="0"/>
              </a:rPr>
              <a:t>enteritis</a:t>
            </a:r>
            <a:r>
              <a:rPr lang="en-US" sz="2800" b="1" dirty="0">
                <a:latin typeface="Palatino Linotype" pitchFamily="18" charset="0"/>
              </a:rPr>
              <a:t> development</a:t>
            </a:r>
            <a:endParaRPr lang="en-US" sz="2800" dirty="0">
              <a:latin typeface="Palatino Linotype" pitchFamily="18" charset="0"/>
            </a:endParaRPr>
          </a:p>
        </p:txBody>
      </p:sp>
      <p:sp>
        <p:nvSpPr>
          <p:cNvPr id="7" name="Rectangle 6"/>
          <p:cNvSpPr/>
          <p:nvPr/>
        </p:nvSpPr>
        <p:spPr>
          <a:xfrm>
            <a:off x="97971" y="630202"/>
            <a:ext cx="9154886" cy="923330"/>
          </a:xfrm>
          <a:prstGeom prst="rect">
            <a:avLst/>
          </a:prstGeom>
          <a:solidFill>
            <a:schemeClr val="accent3">
              <a:lumMod val="40000"/>
              <a:lumOff val="60000"/>
            </a:schemeClr>
          </a:solidFill>
          <a:ln>
            <a:solidFill>
              <a:schemeClr val="accent3">
                <a:lumMod val="75000"/>
              </a:schemeClr>
            </a:solidFill>
          </a:ln>
        </p:spPr>
        <p:txBody>
          <a:bodyPr wrap="square">
            <a:spAutoFit/>
          </a:bodyPr>
          <a:lstStyle/>
          <a:p>
            <a:pPr lvl="0" algn="ctr" rtl="0" fontAlgn="base">
              <a:spcBef>
                <a:spcPct val="0"/>
              </a:spcBef>
              <a:spcAft>
                <a:spcPct val="0"/>
              </a:spcAft>
            </a:pPr>
            <a:r>
              <a:rPr lang="sr-Cyrl-CS" b="1" dirty="0">
                <a:solidFill>
                  <a:prstClr val="black"/>
                </a:solidFill>
                <a:latin typeface="Palatino Linotype" pitchFamily="18" charset="0"/>
                <a:ea typeface="Times New Roman" pitchFamily="18" charset="0"/>
                <a:cs typeface="Arial" pitchFamily="34" charset="0"/>
              </a:rPr>
              <a:t>Adhesion and toxin production</a:t>
            </a:r>
            <a:r>
              <a:rPr lang="en-US" b="1" dirty="0">
                <a:solidFill>
                  <a:prstClr val="black"/>
                </a:solidFill>
                <a:latin typeface="Palatino Linotype" pitchFamily="18" charset="0"/>
                <a:ea typeface="Times New Roman" pitchFamily="18" charset="0"/>
                <a:cs typeface="Arial" pitchFamily="34" charset="0"/>
              </a:rPr>
              <a:t> </a:t>
            </a:r>
            <a:r>
              <a:rPr lang="sr-Cyrl-CS" dirty="0">
                <a:solidFill>
                  <a:prstClr val="black"/>
                </a:solidFill>
                <a:latin typeface="Palatino Linotype" pitchFamily="18" charset="0"/>
                <a:ea typeface="Times New Roman" pitchFamily="18" charset="0"/>
                <a:cs typeface="Arial" pitchFamily="34" charset="0"/>
              </a:rPr>
              <a:t>causes diarrheal syndrome manifested</a:t>
            </a:r>
            <a:r>
              <a:rPr lang="en-US" dirty="0">
                <a:solidFill>
                  <a:prstClr val="black"/>
                </a:solidFill>
                <a:latin typeface="Palatino Linotype" pitchFamily="18" charset="0"/>
                <a:ea typeface="Times New Roman" pitchFamily="18" charset="0"/>
                <a:cs typeface="Arial" pitchFamily="34" charset="0"/>
              </a:rPr>
              <a:t> by </a:t>
            </a:r>
            <a:r>
              <a:rPr lang="sr-Cyrl-CS" b="1" dirty="0">
                <a:solidFill>
                  <a:prstClr val="black"/>
                </a:solidFill>
                <a:latin typeface="Palatino Linotype" pitchFamily="18" charset="0"/>
                <a:ea typeface="Times New Roman" pitchFamily="18" charset="0"/>
                <a:cs typeface="Arial" pitchFamily="34" charset="0"/>
              </a:rPr>
              <a:t>watery </a:t>
            </a:r>
            <a:r>
              <a:rPr lang="en-US" b="1" dirty="0">
                <a:solidFill>
                  <a:prstClr val="black"/>
                </a:solidFill>
                <a:latin typeface="Palatino Linotype" pitchFamily="18" charset="0"/>
                <a:ea typeface="Times New Roman" pitchFamily="18" charset="0"/>
                <a:cs typeface="Arial" pitchFamily="34" charset="0"/>
              </a:rPr>
              <a:t>diarrhea </a:t>
            </a:r>
          </a:p>
          <a:p>
            <a:pPr lvl="0" algn="ctr" rtl="0" fontAlgn="base">
              <a:spcBef>
                <a:spcPct val="0"/>
              </a:spcBef>
              <a:spcAft>
                <a:spcPct val="0"/>
              </a:spcAft>
            </a:pPr>
            <a:r>
              <a:rPr lang="sr-Cyrl-CS" dirty="0">
                <a:solidFill>
                  <a:prstClr val="black"/>
                </a:solidFill>
                <a:latin typeface="Palatino Linotype" pitchFamily="18" charset="0"/>
                <a:ea typeface="Times New Roman" pitchFamily="18" charset="0"/>
                <a:cs typeface="Arial" pitchFamily="34" charset="0"/>
              </a:rPr>
              <a:t>(mechanism similar to </a:t>
            </a:r>
            <a:r>
              <a:rPr lang="sr-Cyrl-CS" i="1" dirty="0">
                <a:solidFill>
                  <a:prstClr val="black"/>
                </a:solidFill>
                <a:latin typeface="Palatino Linotype" pitchFamily="18" charset="0"/>
                <a:ea typeface="Times New Roman" pitchFamily="18" charset="0"/>
                <a:cs typeface="Arial" pitchFamily="34" charset="0"/>
              </a:rPr>
              <a:t>Vibrio cholera</a:t>
            </a:r>
            <a:r>
              <a:rPr lang="en-US" i="1" dirty="0">
                <a:solidFill>
                  <a:prstClr val="black"/>
                </a:solidFill>
                <a:latin typeface="Palatino Linotype" pitchFamily="18" charset="0"/>
                <a:ea typeface="Times New Roman" pitchFamily="18" charset="0"/>
                <a:cs typeface="Arial" pitchFamily="34" charset="0"/>
              </a:rPr>
              <a:t>e</a:t>
            </a:r>
            <a:r>
              <a:rPr lang="sr-Cyrl-CS" dirty="0">
                <a:solidFill>
                  <a:prstClr val="black"/>
                </a:solidFill>
                <a:latin typeface="Palatino Linotype" pitchFamily="18" charset="0"/>
                <a:ea typeface="Times New Roman" pitchFamily="18" charset="0"/>
                <a:cs typeface="Arial" pitchFamily="34" charset="0"/>
              </a:rPr>
              <a:t>)</a:t>
            </a:r>
          </a:p>
        </p:txBody>
      </p:sp>
      <p:sp>
        <p:nvSpPr>
          <p:cNvPr id="8" name="Rectangle 7"/>
          <p:cNvSpPr/>
          <p:nvPr/>
        </p:nvSpPr>
        <p:spPr>
          <a:xfrm>
            <a:off x="97970" y="1557427"/>
            <a:ext cx="9154885" cy="923330"/>
          </a:xfrm>
          <a:prstGeom prst="rect">
            <a:avLst/>
          </a:prstGeom>
          <a:solidFill>
            <a:schemeClr val="bg2">
              <a:lumMod val="90000"/>
            </a:schemeClr>
          </a:solidFill>
          <a:ln>
            <a:solidFill>
              <a:schemeClr val="bg2">
                <a:lumMod val="50000"/>
              </a:schemeClr>
            </a:solidFill>
          </a:ln>
        </p:spPr>
        <p:txBody>
          <a:bodyPr wrap="square">
            <a:spAutoFit/>
          </a:bodyPr>
          <a:lstStyle/>
          <a:p>
            <a:pPr lvl="0" algn="ctr" rtl="0" eaLnBrk="0" fontAlgn="base" hangingPunct="0">
              <a:spcBef>
                <a:spcPct val="0"/>
              </a:spcBef>
              <a:spcAft>
                <a:spcPct val="0"/>
              </a:spcAft>
            </a:pPr>
            <a:r>
              <a:rPr lang="sr-Cyrl-CS" b="1" dirty="0">
                <a:solidFill>
                  <a:prstClr val="black"/>
                </a:solidFill>
                <a:latin typeface="Palatino Linotype" pitchFamily="18" charset="0"/>
                <a:ea typeface="Times New Roman" pitchFamily="18" charset="0"/>
                <a:cs typeface="Arial" pitchFamily="34" charset="0"/>
              </a:rPr>
              <a:t>Invasion and replication in enterocytes</a:t>
            </a:r>
            <a:r>
              <a:rPr lang="sr-Cyrl-CS" dirty="0">
                <a:solidFill>
                  <a:prstClr val="black"/>
                </a:solidFill>
                <a:latin typeface="Palatino Linotype" pitchFamily="18" charset="0"/>
                <a:ea typeface="Times New Roman" pitchFamily="18" charset="0"/>
                <a:cs typeface="Arial" pitchFamily="34" charset="0"/>
              </a:rPr>
              <a:t>, after which inflammation occurs, diarrheal syndrome manifes</a:t>
            </a:r>
            <a:r>
              <a:rPr lang="en-US" dirty="0">
                <a:solidFill>
                  <a:prstClr val="black"/>
                </a:solidFill>
                <a:latin typeface="Palatino Linotype" pitchFamily="18" charset="0"/>
                <a:ea typeface="Times New Roman" pitchFamily="18" charset="0"/>
                <a:cs typeface="Arial" pitchFamily="34" charset="0"/>
              </a:rPr>
              <a:t>ted by</a:t>
            </a:r>
            <a:r>
              <a:rPr lang="sr-Cyrl-CS" dirty="0">
                <a:solidFill>
                  <a:prstClr val="black"/>
                </a:solidFill>
                <a:latin typeface="Palatino Linotype" pitchFamily="18" charset="0"/>
                <a:ea typeface="Times New Roman" pitchFamily="18" charset="0"/>
                <a:cs typeface="Arial" pitchFamily="34" charset="0"/>
              </a:rPr>
              <a:t> </a:t>
            </a:r>
            <a:r>
              <a:rPr lang="sr-Cyrl-CS" b="1" dirty="0">
                <a:solidFill>
                  <a:prstClr val="black"/>
                </a:solidFill>
                <a:latin typeface="Palatino Linotype" pitchFamily="18" charset="0"/>
                <a:ea typeface="Times New Roman" pitchFamily="18" charset="0"/>
                <a:cs typeface="Arial" pitchFamily="34" charset="0"/>
              </a:rPr>
              <a:t>bloody-mucous </a:t>
            </a:r>
            <a:r>
              <a:rPr lang="en-US" b="1" dirty="0">
                <a:solidFill>
                  <a:prstClr val="black"/>
                </a:solidFill>
                <a:latin typeface="Palatino Linotype" pitchFamily="18" charset="0"/>
                <a:ea typeface="Times New Roman" pitchFamily="18" charset="0"/>
                <a:cs typeface="Arial" pitchFamily="34" charset="0"/>
              </a:rPr>
              <a:t>diarrhea </a:t>
            </a:r>
          </a:p>
          <a:p>
            <a:pPr lvl="0" algn="ctr" rtl="0" eaLnBrk="0" fontAlgn="base" hangingPunct="0">
              <a:spcBef>
                <a:spcPct val="0"/>
              </a:spcBef>
              <a:spcAft>
                <a:spcPct val="0"/>
              </a:spcAft>
            </a:pPr>
            <a:r>
              <a:rPr lang="sr-Cyrl-CS" dirty="0">
                <a:solidFill>
                  <a:prstClr val="black"/>
                </a:solidFill>
                <a:latin typeface="Palatino Linotype" pitchFamily="18" charset="0"/>
                <a:ea typeface="Times New Roman" pitchFamily="18" charset="0"/>
                <a:cs typeface="Arial" pitchFamily="34" charset="0"/>
              </a:rPr>
              <a:t>(mechanism similar to</a:t>
            </a:r>
            <a:r>
              <a:rPr lang="sr-Latn-RS" dirty="0">
                <a:solidFill>
                  <a:prstClr val="black"/>
                </a:solidFill>
                <a:latin typeface="Palatino Linotype" pitchFamily="18" charset="0"/>
                <a:ea typeface="Times New Roman" pitchFamily="18" charset="0"/>
                <a:cs typeface="Arial" pitchFamily="34" charset="0"/>
              </a:rPr>
              <a:t> </a:t>
            </a:r>
            <a:r>
              <a:rPr lang="en-US" i="1" dirty="0">
                <a:solidFill>
                  <a:prstClr val="black"/>
                </a:solidFill>
                <a:latin typeface="Palatino Linotype" pitchFamily="18" charset="0"/>
                <a:ea typeface="Times New Roman" pitchFamily="18" charset="0"/>
                <a:cs typeface="Arial" pitchFamily="34" charset="0"/>
              </a:rPr>
              <a:t>S</a:t>
            </a:r>
            <a:r>
              <a:rPr lang="sr-Cyrl-CS" i="1" dirty="0">
                <a:solidFill>
                  <a:prstClr val="black"/>
                </a:solidFill>
                <a:latin typeface="Palatino Linotype" pitchFamily="18" charset="0"/>
                <a:ea typeface="Times New Roman" pitchFamily="18" charset="0"/>
                <a:cs typeface="Arial" pitchFamily="34" charset="0"/>
              </a:rPr>
              <a:t>higella</a:t>
            </a:r>
            <a:r>
              <a:rPr lang="sr-Cyrl-CS" dirty="0">
                <a:solidFill>
                  <a:prstClr val="black"/>
                </a:solidFill>
                <a:latin typeface="Palatino Linotype" pitchFamily="18" charset="0"/>
                <a:ea typeface="Times New Roman" pitchFamily="18" charset="0"/>
                <a:cs typeface="Arial" pitchFamily="34" charset="0"/>
              </a:rPr>
              <a:t>)</a:t>
            </a:r>
            <a:endParaRPr lang="sr-Cyrl-CS" b="1" dirty="0">
              <a:solidFill>
                <a:prstClr val="black"/>
              </a:solidFill>
              <a:latin typeface="Palatino Linotype" pitchFamily="18" charset="0"/>
              <a:ea typeface="Times New Roman" pitchFamily="18" charset="0"/>
              <a:cs typeface="Arial" pitchFamily="34" charset="0"/>
            </a:endParaRPr>
          </a:p>
        </p:txBody>
      </p:sp>
      <p:sp>
        <p:nvSpPr>
          <p:cNvPr id="10" name="Rectangle 9"/>
          <p:cNvSpPr/>
          <p:nvPr/>
        </p:nvSpPr>
        <p:spPr>
          <a:xfrm>
            <a:off x="97968" y="2484659"/>
            <a:ext cx="9154884" cy="1200329"/>
          </a:xfrm>
          <a:prstGeom prst="rect">
            <a:avLst/>
          </a:prstGeom>
          <a:solidFill>
            <a:schemeClr val="bg1">
              <a:lumMod val="85000"/>
            </a:schemeClr>
          </a:solidFill>
          <a:ln>
            <a:solidFill>
              <a:schemeClr val="accent1"/>
            </a:solidFill>
          </a:ln>
        </p:spPr>
        <p:txBody>
          <a:bodyPr wrap="square">
            <a:spAutoFit/>
          </a:bodyPr>
          <a:lstStyle/>
          <a:p>
            <a:pPr lvl="0" algn="ctr" rtl="0" eaLnBrk="0" fontAlgn="base" hangingPunct="0">
              <a:spcBef>
                <a:spcPct val="0"/>
              </a:spcBef>
              <a:spcAft>
                <a:spcPct val="0"/>
              </a:spcAft>
            </a:pPr>
            <a:r>
              <a:rPr lang="sr-Cyrl-CS" b="1" dirty="0">
                <a:solidFill>
                  <a:prstClr val="black"/>
                </a:solidFill>
                <a:latin typeface="Palatino Linotype" pitchFamily="18" charset="0"/>
                <a:ea typeface="Times New Roman" pitchFamily="18" charset="0"/>
                <a:cs typeface="Arial" pitchFamily="34" charset="0"/>
              </a:rPr>
              <a:t>Epithelial transcytosis,</a:t>
            </a:r>
            <a:r>
              <a:rPr lang="en-US" b="1" dirty="0">
                <a:solidFill>
                  <a:prstClr val="black"/>
                </a:solidFill>
                <a:latin typeface="Palatino Linotype" pitchFamily="18" charset="0"/>
                <a:ea typeface="Times New Roman" pitchFamily="18" charset="0"/>
                <a:cs typeface="Arial" pitchFamily="34" charset="0"/>
              </a:rPr>
              <a:t> </a:t>
            </a:r>
            <a:r>
              <a:rPr lang="sr-Cyrl-CS" dirty="0">
                <a:solidFill>
                  <a:prstClr val="black"/>
                </a:solidFill>
                <a:latin typeface="Palatino Linotype" pitchFamily="18" charset="0"/>
                <a:ea typeface="Times New Roman" pitchFamily="18" charset="0"/>
                <a:cs typeface="Arial" pitchFamily="34" charset="0"/>
              </a:rPr>
              <a:t>bacteria </a:t>
            </a:r>
            <a:r>
              <a:rPr lang="sr-Cyrl-CS" b="1" dirty="0">
                <a:solidFill>
                  <a:prstClr val="black"/>
                </a:solidFill>
                <a:latin typeface="Palatino Linotype" pitchFamily="18" charset="0"/>
                <a:ea typeface="Times New Roman" pitchFamily="18" charset="0"/>
                <a:cs typeface="Arial" pitchFamily="34" charset="0"/>
              </a:rPr>
              <a:t>replicate in lymphoid tissue</a:t>
            </a:r>
            <a:r>
              <a:rPr lang="en-US" b="1" dirty="0">
                <a:solidFill>
                  <a:prstClr val="black"/>
                </a:solidFill>
                <a:latin typeface="Palatino Linotype" pitchFamily="18" charset="0"/>
                <a:ea typeface="Times New Roman" pitchFamily="18" charset="0"/>
                <a:cs typeface="Arial" pitchFamily="34" charset="0"/>
              </a:rPr>
              <a:t> of </a:t>
            </a:r>
            <a:r>
              <a:rPr lang="sr-Cyrl-CS" b="1" dirty="0">
                <a:solidFill>
                  <a:prstClr val="black"/>
                </a:solidFill>
                <a:latin typeface="Palatino Linotype" pitchFamily="18" charset="0"/>
                <a:ea typeface="Times New Roman" pitchFamily="18" charset="0"/>
                <a:cs typeface="Arial" pitchFamily="34" charset="0"/>
              </a:rPr>
              <a:t>digestive system</a:t>
            </a:r>
            <a:r>
              <a:rPr lang="sr-Cyrl-CS" dirty="0">
                <a:solidFill>
                  <a:prstClr val="black"/>
                </a:solidFill>
                <a:latin typeface="Palatino Linotype" pitchFamily="18" charset="0"/>
                <a:ea typeface="Times New Roman" pitchFamily="18" charset="0"/>
                <a:cs typeface="Arial" pitchFamily="34" charset="0"/>
              </a:rPr>
              <a:t>. Follows</a:t>
            </a:r>
            <a:r>
              <a:rPr lang="en-US" dirty="0">
                <a:solidFill>
                  <a:prstClr val="black"/>
                </a:solidFill>
                <a:latin typeface="Palatino Linotype" pitchFamily="18" charset="0"/>
                <a:ea typeface="Times New Roman" pitchFamily="18" charset="0"/>
                <a:cs typeface="Arial" pitchFamily="34" charset="0"/>
              </a:rPr>
              <a:t> </a:t>
            </a:r>
            <a:r>
              <a:rPr lang="sr-Cyrl-CS" b="1" dirty="0">
                <a:solidFill>
                  <a:prstClr val="black"/>
                </a:solidFill>
                <a:latin typeface="Palatino Linotype" pitchFamily="18" charset="0"/>
                <a:ea typeface="Times New Roman" pitchFamily="18" charset="0"/>
                <a:cs typeface="Arial" pitchFamily="34" charset="0"/>
              </a:rPr>
              <a:t>dissemination of pathogens</a:t>
            </a:r>
            <a:r>
              <a:rPr lang="en-US" b="1" dirty="0">
                <a:solidFill>
                  <a:prstClr val="black"/>
                </a:solidFill>
                <a:latin typeface="Palatino Linotype" pitchFamily="18" charset="0"/>
                <a:ea typeface="Times New Roman" pitchFamily="18" charset="0"/>
                <a:cs typeface="Arial" pitchFamily="34" charset="0"/>
              </a:rPr>
              <a:t> </a:t>
            </a:r>
            <a:r>
              <a:rPr lang="sr-Cyrl-CS" dirty="0">
                <a:solidFill>
                  <a:prstClr val="black"/>
                </a:solidFill>
                <a:latin typeface="Palatino Linotype" pitchFamily="18" charset="0"/>
                <a:ea typeface="Times New Roman" pitchFamily="18" charset="0"/>
                <a:cs typeface="Arial" pitchFamily="34" charset="0"/>
              </a:rPr>
              <a:t>and generalization of infection</a:t>
            </a:r>
            <a:r>
              <a:rPr lang="en-US" dirty="0">
                <a:solidFill>
                  <a:prstClr val="black"/>
                </a:solidFill>
                <a:latin typeface="Palatino Linotype" pitchFamily="18" charset="0"/>
                <a:ea typeface="Times New Roman" pitchFamily="18" charset="0"/>
                <a:cs typeface="Arial" pitchFamily="34" charset="0"/>
              </a:rPr>
              <a:t> (</a:t>
            </a:r>
            <a:r>
              <a:rPr lang="sr-Cyrl-CS" dirty="0">
                <a:solidFill>
                  <a:prstClr val="black"/>
                </a:solidFill>
                <a:latin typeface="Palatino Linotype" pitchFamily="18" charset="0"/>
                <a:ea typeface="Times New Roman" pitchFamily="18" charset="0"/>
                <a:cs typeface="Arial" pitchFamily="34" charset="0"/>
              </a:rPr>
              <a:t>so-called</a:t>
            </a:r>
            <a:r>
              <a:rPr lang="en-US" dirty="0">
                <a:solidFill>
                  <a:prstClr val="black"/>
                </a:solidFill>
                <a:latin typeface="Palatino Linotype" pitchFamily="18" charset="0"/>
                <a:ea typeface="Times New Roman" pitchFamily="18" charset="0"/>
                <a:cs typeface="Arial" pitchFamily="34" charset="0"/>
              </a:rPr>
              <a:t> </a:t>
            </a:r>
            <a:r>
              <a:rPr lang="sr-Cyrl-CS" b="1" dirty="0">
                <a:solidFill>
                  <a:prstClr val="black"/>
                </a:solidFill>
                <a:latin typeface="Palatino Linotype" pitchFamily="18" charset="0"/>
                <a:ea typeface="Times New Roman" pitchFamily="18" charset="0"/>
                <a:cs typeface="Arial" pitchFamily="34" charset="0"/>
              </a:rPr>
              <a:t>enteric fever</a:t>
            </a:r>
            <a:r>
              <a:rPr lang="en-US" dirty="0">
                <a:solidFill>
                  <a:prstClr val="black"/>
                </a:solidFill>
                <a:latin typeface="Palatino Linotype" pitchFamily="18" charset="0"/>
                <a:ea typeface="Times New Roman" pitchFamily="18" charset="0"/>
                <a:cs typeface="Arial" pitchFamily="34" charset="0"/>
              </a:rPr>
              <a:t>)</a:t>
            </a:r>
            <a:r>
              <a:rPr lang="en-US" b="1" dirty="0">
                <a:solidFill>
                  <a:prstClr val="black"/>
                </a:solidFill>
                <a:latin typeface="Palatino Linotype" pitchFamily="18" charset="0"/>
                <a:ea typeface="Times New Roman" pitchFamily="18" charset="0"/>
                <a:cs typeface="Arial" pitchFamily="34" charset="0"/>
              </a:rPr>
              <a:t> </a:t>
            </a:r>
          </a:p>
          <a:p>
            <a:pPr lvl="0" algn="ctr" rtl="0" eaLnBrk="0" fontAlgn="base" hangingPunct="0">
              <a:spcBef>
                <a:spcPct val="0"/>
              </a:spcBef>
              <a:spcAft>
                <a:spcPct val="0"/>
              </a:spcAft>
            </a:pPr>
            <a:r>
              <a:rPr lang="sr-Cyrl-CS" dirty="0">
                <a:solidFill>
                  <a:prstClr val="black"/>
                </a:solidFill>
                <a:latin typeface="Palatino Linotype" pitchFamily="18" charset="0"/>
                <a:ea typeface="Times New Roman" pitchFamily="18" charset="0"/>
                <a:cs typeface="Arial" pitchFamily="34" charset="0"/>
              </a:rPr>
              <a:t>(mechanism similar to</a:t>
            </a:r>
            <a:r>
              <a:rPr lang="sr-Latn-RS" dirty="0">
                <a:solidFill>
                  <a:prstClr val="black"/>
                </a:solidFill>
                <a:latin typeface="Palatino Linotype" pitchFamily="18" charset="0"/>
                <a:ea typeface="Times New Roman" pitchFamily="18" charset="0"/>
                <a:cs typeface="Arial" pitchFamily="34" charset="0"/>
              </a:rPr>
              <a:t> </a:t>
            </a:r>
            <a:r>
              <a:rPr lang="en-US" i="1" dirty="0">
                <a:solidFill>
                  <a:prstClr val="black"/>
                </a:solidFill>
                <a:latin typeface="Palatino Linotype" pitchFamily="18" charset="0"/>
                <a:ea typeface="Times New Roman" pitchFamily="18" charset="0"/>
                <a:cs typeface="Arial" pitchFamily="34" charset="0"/>
              </a:rPr>
              <a:t>S</a:t>
            </a:r>
            <a:r>
              <a:rPr lang="sr-Cyrl-CS" i="1" dirty="0">
                <a:solidFill>
                  <a:prstClr val="black"/>
                </a:solidFill>
                <a:latin typeface="Palatino Linotype" pitchFamily="18" charset="0"/>
                <a:ea typeface="Times New Roman" pitchFamily="18" charset="0"/>
                <a:cs typeface="Arial" pitchFamily="34" charset="0"/>
              </a:rPr>
              <a:t>almonella</a:t>
            </a:r>
            <a:r>
              <a:rPr lang="sr-Cyrl-CS" dirty="0">
                <a:solidFill>
                  <a:prstClr val="black"/>
                </a:solidFill>
                <a:latin typeface="Palatino Linotype" pitchFamily="18" charset="0"/>
                <a:ea typeface="Times New Roman" pitchFamily="18" charset="0"/>
                <a:cs typeface="Arial" pitchFamily="34" charset="0"/>
              </a:rPr>
              <a:t>)</a:t>
            </a:r>
            <a:endParaRPr lang="sr-Cyrl-CS" b="1" dirty="0">
              <a:solidFill>
                <a:prstClr val="black"/>
              </a:solidFill>
              <a:latin typeface="Palatino Linotype" pitchFamily="18" charset="0"/>
              <a:ea typeface="Times New Roman" pitchFamily="18" charset="0"/>
              <a:cs typeface="Arial" pitchFamily="34" charset="0"/>
            </a:endParaRPr>
          </a:p>
        </p:txBody>
      </p:sp>
      <p:pic>
        <p:nvPicPr>
          <p:cNvPr id="32" name="Picture 2"/>
          <p:cNvPicPr>
            <a:picLocks noChangeAspect="1" noChangeArrowheads="1"/>
          </p:cNvPicPr>
          <p:nvPr/>
        </p:nvPicPr>
        <p:blipFill>
          <a:blip r:embed="rId2" cstate="print"/>
          <a:srcRect/>
          <a:stretch>
            <a:fillRect/>
          </a:stretch>
        </p:blipFill>
        <p:spPr bwMode="auto">
          <a:xfrm>
            <a:off x="97964" y="3886200"/>
            <a:ext cx="5720449" cy="2917372"/>
          </a:xfrm>
          <a:prstGeom prst="rect">
            <a:avLst/>
          </a:prstGeom>
          <a:noFill/>
          <a:ln w="9525">
            <a:noFill/>
            <a:miter lim="800000"/>
            <a:headEnd/>
            <a:tailEnd/>
          </a:ln>
          <a:effectLst/>
        </p:spPr>
      </p:pic>
      <p:sp>
        <p:nvSpPr>
          <p:cNvPr id="3" name="TextBox 2">
            <a:extLst>
              <a:ext uri="{FF2B5EF4-FFF2-40B4-BE49-F238E27FC236}">
                <a16:creationId xmlns:a16="http://schemas.microsoft.com/office/drawing/2014/main" id="{282B68DA-545A-3826-8841-74CB5096C62F}"/>
              </a:ext>
            </a:extLst>
          </p:cNvPr>
          <p:cNvSpPr txBox="1"/>
          <p:nvPr/>
        </p:nvSpPr>
        <p:spPr>
          <a:xfrm>
            <a:off x="6003473" y="4196473"/>
            <a:ext cx="3200400" cy="2031325"/>
          </a:xfrm>
          <a:prstGeom prst="rect">
            <a:avLst/>
          </a:prstGeom>
          <a:noFill/>
        </p:spPr>
        <p:txBody>
          <a:bodyPr wrap="square">
            <a:spAutoFit/>
          </a:bodyPr>
          <a:lstStyle/>
          <a:p>
            <a:r>
              <a:rPr lang="en-US" dirty="0"/>
              <a:t>Some species of this genus produce several cytotoxins that damage the intestinal epithelium, the most important of which is </a:t>
            </a:r>
            <a:r>
              <a:rPr lang="en-US" b="1" dirty="0"/>
              <a:t>cytolethal distending toxin (CDT).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361488" cy="817418"/>
          </a:xfrm>
          <a:prstGeom prst="rect">
            <a:avLst/>
          </a:prstGeom>
          <a:solidFill>
            <a:schemeClr val="bg1"/>
          </a:solidFill>
        </p:spPr>
        <p:txBody>
          <a:bodyPr>
            <a:normAutofit fontScale="97500" lnSpcReduction="10000"/>
          </a:bodyPr>
          <a:lstStyle/>
          <a:p>
            <a:pPr algn="ctr" rtl="0">
              <a:spcBef>
                <a:spcPct val="0"/>
              </a:spcBef>
            </a:pPr>
            <a:br>
              <a:rPr kumimoji="0" lang="en-US" sz="1800" b="0" i="0" u="none" strike="noStrike" kern="1200" cap="none" spc="0" normalizeH="0" baseline="0" noProof="0" dirty="0">
                <a:ln>
                  <a:noFill/>
                </a:ln>
                <a:solidFill>
                  <a:srgbClr val="000000"/>
                </a:solidFill>
                <a:effectLst/>
                <a:uLnTx/>
                <a:uFillTx/>
                <a:latin typeface="Palatino Linotype" panose="02040502050505030304" pitchFamily="18" charset="0"/>
                <a:ea typeface="+mj-ea"/>
                <a:cs typeface="+mj-cs"/>
              </a:rPr>
            </a:br>
            <a:r>
              <a:rPr lang="sr-Cyrl-RS" sz="3100" b="1" dirty="0">
                <a:latin typeface="Palatino Linotype" pitchFamily="18" charset="0"/>
              </a:rPr>
              <a:t>Clinical manifestations</a:t>
            </a:r>
            <a:endParaRPr lang="en-US" sz="3100" dirty="0">
              <a:latin typeface="Palatino Linotype" pitchFamily="18" charset="0"/>
            </a:endParaRPr>
          </a:p>
        </p:txBody>
      </p:sp>
      <p:sp>
        <p:nvSpPr>
          <p:cNvPr id="83969" name="Rectangle 1"/>
          <p:cNvSpPr>
            <a:spLocks noChangeArrowheads="1"/>
          </p:cNvSpPr>
          <p:nvPr/>
        </p:nvSpPr>
        <p:spPr bwMode="auto">
          <a:xfrm>
            <a:off x="217714" y="1102589"/>
            <a:ext cx="8882743"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sr-Cyrl-CS" sz="2000" b="1" i="0" u="none" strike="noStrike" cap="none" normalizeH="0" baseline="0" dirty="0">
                <a:ln>
                  <a:noFill/>
                </a:ln>
                <a:solidFill>
                  <a:srgbClr val="002060"/>
                </a:solidFill>
                <a:effectLst/>
                <a:latin typeface="Palatino Linotype" pitchFamily="18" charset="0"/>
                <a:ea typeface="Times New Roman" pitchFamily="18" charset="0"/>
                <a:cs typeface="Arial" pitchFamily="34" charset="0"/>
              </a:rPr>
              <a:t>Enteritis or acute diarrheal syndrome</a:t>
            </a:r>
            <a:r>
              <a:rPr lang="sr-Cyrl-CS" sz="2000" dirty="0">
                <a:latin typeface="Palatino Linotype" pitchFamily="18" charset="0"/>
                <a:ea typeface="Times New Roman" pitchFamily="18" charset="0"/>
                <a:cs typeface="Arial" pitchFamily="34" charset="0"/>
              </a:rPr>
              <a:t>:</a:t>
            </a:r>
            <a:r>
              <a:rPr lang="en-US" sz="2000" dirty="0">
                <a:latin typeface="Palatino Linotype" pitchFamily="18" charset="0"/>
                <a:ea typeface="Times New Roman" pitchFamily="18" charset="0"/>
                <a:cs typeface="Arial" pitchFamily="34" charset="0"/>
              </a:rPr>
              <a:t> </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abdominal pain and high fever (similar to appendicitis), followed by vomiting and diarrhea</a:t>
            </a:r>
            <a:r>
              <a:rPr kumimoji="0" lang="en-U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 </a:t>
            </a:r>
            <a:r>
              <a:rPr kumimoji="0" lang="sr-Cyrl-CS" sz="2000" b="0" i="0" u="none" strike="noStrike" cap="none" normalizeH="0" dirty="0">
                <a:ln>
                  <a:noFill/>
                </a:ln>
                <a:solidFill>
                  <a:schemeClr val="tx1"/>
                </a:solidFill>
                <a:effectLst/>
                <a:latin typeface="Palatino Linotype" pitchFamily="18" charset="0"/>
                <a:ea typeface="Times New Roman" pitchFamily="18" charset="0"/>
                <a:cs typeface="Arial" pitchFamily="34" charset="0"/>
              </a:rPr>
              <a:t>(</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watery stool, unpleasant smell</a:t>
            </a:r>
            <a:r>
              <a:rPr kumimoji="0" lang="en-US" sz="2000" b="0" i="0" u="none" strike="noStrike" cap="none" normalizeH="0" baseline="0" dirty="0" err="1">
                <a:ln>
                  <a:noFill/>
                </a:ln>
                <a:solidFill>
                  <a:schemeClr val="tx1"/>
                </a:solidFill>
                <a:effectLst/>
                <a:latin typeface="Palatino Linotype" pitchFamily="18" charset="0"/>
                <a:ea typeface="Times New Roman" pitchFamily="18" charset="0"/>
                <a:cs typeface="Arial" pitchFamily="34" charset="0"/>
              </a:rPr>
              <a:t>ing</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 often contains a lot of bile, </a:t>
            </a:r>
            <a:r>
              <a:rPr kumimoji="0" lang="en-U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while</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 mucus and blood may also be present)</a:t>
            </a:r>
            <a:r>
              <a:rPr kumimoji="0" lang="en-U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a:t>
            </a:r>
            <a:endPar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none" strike="noStrike" cap="none" normalizeH="0" baseline="0" dirty="0">
              <a:ln>
                <a:noFill/>
              </a:ln>
              <a:solidFill>
                <a:srgbClr val="C00000"/>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lang="sr-Cyrl-CS" sz="2000" b="1" dirty="0">
              <a:solidFill>
                <a:srgbClr val="C00000"/>
              </a:solidFill>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none" strike="noStrike" cap="none" normalizeH="0" baseline="0" dirty="0">
              <a:ln>
                <a:noFill/>
              </a:ln>
              <a:solidFill>
                <a:srgbClr val="C00000"/>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lang="sr-Cyrl-CS" sz="2000" b="1" dirty="0">
              <a:solidFill>
                <a:srgbClr val="C00000"/>
              </a:solidFill>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none" strike="noStrike" cap="none" normalizeH="0" baseline="0" dirty="0">
              <a:ln>
                <a:noFill/>
              </a:ln>
              <a:solidFill>
                <a:srgbClr val="C00000"/>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none" strike="noStrike" cap="none" normalizeH="0" baseline="0" dirty="0">
              <a:ln>
                <a:noFill/>
              </a:ln>
              <a:solidFill>
                <a:srgbClr val="C00000"/>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lang="sr-Cyrl-CS" sz="2000" b="1" dirty="0">
              <a:solidFill>
                <a:srgbClr val="C00000"/>
              </a:solidFill>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none" strike="noStrike" cap="none" normalizeH="0" baseline="0" dirty="0">
              <a:ln>
                <a:noFill/>
              </a:ln>
              <a:solidFill>
                <a:srgbClr val="C00000"/>
              </a:solidFill>
              <a:effectLst/>
              <a:latin typeface="Palatino Linotype" pitchFamily="18" charset="0"/>
              <a:ea typeface="Times New Roman" pitchFamily="18" charset="0"/>
              <a:cs typeface="Arial" pitchFamily="34" charset="0"/>
            </a:endParaRPr>
          </a:p>
          <a:p>
            <a:pPr marR="0" lvl="0" algn="l" defTabSz="914400" rtl="0" eaLnBrk="0" fontAlgn="base" latinLnBrk="0" hangingPunct="0">
              <a:lnSpc>
                <a:spcPct val="100000"/>
              </a:lnSpc>
              <a:spcBef>
                <a:spcPct val="0"/>
              </a:spcBef>
              <a:spcAft>
                <a:spcPct val="0"/>
              </a:spcAft>
              <a:buClrTx/>
              <a:buSzTx/>
              <a:tabLst/>
            </a:pPr>
            <a:endParaRPr kumimoji="0" lang="sr-Cyrl-CS" sz="2000" b="1" i="0" u="sng" strike="noStrike" cap="none" normalizeH="0" baseline="0" dirty="0">
              <a:ln>
                <a:noFill/>
              </a:ln>
              <a:effectLst/>
              <a:latin typeface="Palatino Linotype" pitchFamily="18" charset="0"/>
              <a:ea typeface="Times New Roman" pitchFamily="18" charset="0"/>
              <a:cs typeface="Arial" pitchFamily="34" charset="0"/>
            </a:endParaRPr>
          </a:p>
          <a:p>
            <a:pPr marR="0" lvl="0" algn="r" defTabSz="914400" rtl="0" eaLnBrk="0" fontAlgn="base" latinLnBrk="0" hangingPunct="0">
              <a:lnSpc>
                <a:spcPct val="100000"/>
              </a:lnSpc>
              <a:spcBef>
                <a:spcPct val="0"/>
              </a:spcBef>
              <a:spcAft>
                <a:spcPct val="0"/>
              </a:spcAft>
              <a:buClrTx/>
              <a:buSzTx/>
              <a:tabLst/>
            </a:pPr>
            <a:r>
              <a:rPr kumimoji="0" lang="sr-Cyrl-CS" sz="2000" b="1" i="0" u="sng" strike="noStrike" cap="none" normalizeH="0" baseline="0" dirty="0">
                <a:ln>
                  <a:noFill/>
                </a:ln>
                <a:effectLst/>
                <a:latin typeface="Palatino Linotype" pitchFamily="18" charset="0"/>
                <a:ea typeface="Times New Roman" pitchFamily="18" charset="0"/>
                <a:cs typeface="Arial" pitchFamily="34" charset="0"/>
              </a:rPr>
              <a:t>Bacteremia</a:t>
            </a:r>
            <a:r>
              <a:rPr kumimoji="0" lang="sr-Cyrl-CS" sz="2000" b="0" i="0" u="sng" strike="noStrike" cap="none" normalizeH="0" baseline="0" dirty="0">
                <a:ln>
                  <a:noFill/>
                </a:ln>
                <a:effectLst/>
                <a:latin typeface="Palatino Linotype" pitchFamily="18" charset="0"/>
                <a:ea typeface="Times New Roman" pitchFamily="18" charset="0"/>
                <a:cs typeface="Arial" pitchFamily="34" charset="0"/>
              </a:rPr>
              <a:t>,</a:t>
            </a:r>
            <a:r>
              <a:rPr kumimoji="0" lang="en-US" sz="2000" b="0" i="0" u="sng" strike="noStrike" cap="none" normalizeH="0" baseline="0" dirty="0">
                <a:ln>
                  <a:noFill/>
                </a:ln>
                <a:effectLst/>
                <a:latin typeface="Palatino Linotype" pitchFamily="18" charset="0"/>
                <a:ea typeface="Times New Roman" pitchFamily="18" charset="0"/>
                <a:cs typeface="Arial" pitchFamily="34" charset="0"/>
              </a:rPr>
              <a:t> </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often without previous gastrointestinal symptoms. The consequence may be</a:t>
            </a:r>
            <a:r>
              <a:rPr kumimoji="0" lang="en-U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 </a:t>
            </a:r>
            <a:r>
              <a:rPr kumimoji="0" lang="sr-Cyrl-CS" sz="2000" b="1" i="0" u="none" strike="noStrike" cap="none" normalizeH="0" baseline="0" dirty="0">
                <a:ln>
                  <a:noFill/>
                </a:ln>
                <a:solidFill>
                  <a:srgbClr val="002060"/>
                </a:solidFill>
                <a:effectLst/>
                <a:latin typeface="Palatino Linotype" pitchFamily="18" charset="0"/>
                <a:ea typeface="Times New Roman" pitchFamily="18" charset="0"/>
                <a:cs typeface="Arial" pitchFamily="34" charset="0"/>
              </a:rPr>
              <a:t>spread of infection to other tissues and organs</a:t>
            </a:r>
            <a:r>
              <a:rPr lang="sr-Cyrl-CS" sz="2000" dirty="0">
                <a:solidFill>
                  <a:srgbClr val="002060"/>
                </a:solidFill>
                <a:latin typeface="Palatino Linotype" pitchFamily="18" charset="0"/>
                <a:ea typeface="Times New Roman" pitchFamily="18" charset="0"/>
                <a:cs typeface="Arial" pitchFamily="34" charset="0"/>
              </a:rPr>
              <a:t>:</a:t>
            </a:r>
            <a:r>
              <a:rPr lang="sr-Cyrl-CS" sz="2000" dirty="0">
                <a:latin typeface="Palatino Linotype" pitchFamily="18" charset="0"/>
                <a:ea typeface="Times New Roman" pitchFamily="18" charset="0"/>
                <a:cs typeface="Arial" pitchFamily="34" charset="0"/>
              </a:rPr>
              <a:t> </a:t>
            </a:r>
            <a:r>
              <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endocarditis, liver abscess, meningitis, acute cholecystitis, cystitis and pancreatitis. Complications: hemolytic uremic syndrome and interstitial nephritis</a:t>
            </a:r>
            <a:r>
              <a:rPr kumimoji="0" lang="en-U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rPr>
              <a:t>.</a:t>
            </a:r>
            <a:endParaRPr kumimoji="0" lang="sr-Cyrl-CS" sz="2000" b="0" i="0" u="none" strike="noStrike" cap="none" normalizeH="0" baseline="0" dirty="0">
              <a:ln>
                <a:noFill/>
              </a:ln>
              <a:solidFill>
                <a:schemeClr val="tx1"/>
              </a:solidFill>
              <a:effectLst/>
              <a:latin typeface="Palatino Linotype" pitchFamily="18" charset="0"/>
              <a:ea typeface="Times New Roman" pitchFamily="18" charset="0"/>
              <a:cs typeface="Arial" pitchFamily="34" charset="0"/>
            </a:endParaRPr>
          </a:p>
        </p:txBody>
      </p:sp>
      <p:pic>
        <p:nvPicPr>
          <p:cNvPr id="25605" name="Picture 5" descr="Сродна слика"/>
          <p:cNvPicPr>
            <a:picLocks noChangeAspect="1" noChangeArrowheads="1"/>
          </p:cNvPicPr>
          <p:nvPr/>
        </p:nvPicPr>
        <p:blipFill>
          <a:blip r:embed="rId2" cstate="print"/>
          <a:srcRect l="58905" t="45688"/>
          <a:stretch>
            <a:fillRect/>
          </a:stretch>
        </p:blipFill>
        <p:spPr bwMode="auto">
          <a:xfrm>
            <a:off x="6516914" y="2204357"/>
            <a:ext cx="1957161" cy="2878819"/>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76" y="274638"/>
            <a:ext cx="8425339" cy="741362"/>
          </a:xfrm>
        </p:spPr>
        <p:txBody>
          <a:bodyPr>
            <a:normAutofit fontScale="90000"/>
          </a:bodyPr>
          <a:lstStyle/>
          <a:p>
            <a:pPr algn="l" rtl="0"/>
            <a:r>
              <a:rPr lang="sr-Cyrl-RS" i="1" dirty="0"/>
              <a:t>...</a:t>
            </a:r>
            <a:endParaRPr lang="en-US" i="1" dirty="0"/>
          </a:p>
        </p:txBody>
      </p:sp>
      <p:sp>
        <p:nvSpPr>
          <p:cNvPr id="3" name="Rectangle 2"/>
          <p:cNvSpPr/>
          <p:nvPr/>
        </p:nvSpPr>
        <p:spPr>
          <a:xfrm>
            <a:off x="917360" y="1135717"/>
            <a:ext cx="7976055" cy="5139869"/>
          </a:xfrm>
          <a:prstGeom prst="rect">
            <a:avLst/>
          </a:prstGeom>
        </p:spPr>
        <p:txBody>
          <a:bodyPr wrap="square">
            <a:spAutoFit/>
          </a:bodyPr>
          <a:lstStyle/>
          <a:p>
            <a:pPr lvl="0" algn="r" rtl="0" eaLnBrk="0" fontAlgn="base" hangingPunct="0">
              <a:spcBef>
                <a:spcPct val="0"/>
              </a:spcBef>
              <a:spcAft>
                <a:spcPct val="0"/>
              </a:spcAft>
            </a:pPr>
            <a:r>
              <a:rPr lang="sr-Cyrl-CS" sz="2000" b="1" dirty="0">
                <a:solidFill>
                  <a:srgbClr val="C00000"/>
                </a:solidFill>
                <a:latin typeface="Palatino Linotype" pitchFamily="18" charset="0"/>
                <a:ea typeface="Times New Roman" pitchFamily="18" charset="0"/>
                <a:cs typeface="Arial" pitchFamily="34" charset="0"/>
              </a:rPr>
              <a:t>Meningitis</a:t>
            </a:r>
            <a:r>
              <a:rPr lang="en-US" sz="2000" b="1" dirty="0">
                <a:solidFill>
                  <a:srgbClr val="C00000"/>
                </a:solidFill>
                <a:latin typeface="Palatino Linotype" pitchFamily="18" charset="0"/>
                <a:ea typeface="Times New Roman" pitchFamily="18" charset="0"/>
                <a:cs typeface="Arial" pitchFamily="34" charset="0"/>
              </a:rPr>
              <a:t> </a:t>
            </a:r>
            <a:r>
              <a:rPr lang="sr-Cyrl-CS" sz="2000" dirty="0">
                <a:latin typeface="Palatino Linotype" pitchFamily="18" charset="0"/>
                <a:ea typeface="Times New Roman" pitchFamily="18" charset="0"/>
                <a:cs typeface="Arial" pitchFamily="34" charset="0"/>
              </a:rPr>
              <a:t>which most often occurs in newborns</a:t>
            </a:r>
            <a:r>
              <a:rPr lang="en-US" sz="2000" dirty="0">
                <a:latin typeface="Palatino Linotype" pitchFamily="18" charset="0"/>
                <a:ea typeface="Times New Roman" pitchFamily="18" charset="0"/>
                <a:cs typeface="Arial" pitchFamily="34" charset="0"/>
              </a:rPr>
              <a:t>.</a:t>
            </a:r>
            <a:endParaRPr lang="sr-Cyrl-CS" sz="2000" dirty="0">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endParaRPr lang="sr-Cyrl-CS" sz="1000" b="1" dirty="0">
              <a:solidFill>
                <a:srgbClr val="C00000"/>
              </a:solidFill>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endParaRPr lang="sr-Cyrl-CS" sz="2000" b="1" dirty="0">
              <a:solidFill>
                <a:srgbClr val="C00000"/>
              </a:solidFill>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r>
              <a:rPr lang="sr-Cyrl-CS" sz="2000" b="1" dirty="0">
                <a:solidFill>
                  <a:srgbClr val="C00000"/>
                </a:solidFill>
                <a:latin typeface="Palatino Linotype" pitchFamily="18" charset="0"/>
                <a:ea typeface="Times New Roman" pitchFamily="18" charset="0"/>
                <a:cs typeface="Arial" pitchFamily="34" charset="0"/>
              </a:rPr>
              <a:t>Intrauterine fetal death and abortion</a:t>
            </a:r>
            <a:r>
              <a:rPr lang="sr-Cyrl-CS" sz="2000" dirty="0">
                <a:solidFill>
                  <a:srgbClr val="C00000"/>
                </a:solidFill>
                <a:latin typeface="Palatino Linotype" pitchFamily="18" charset="0"/>
                <a:ea typeface="Times New Roman" pitchFamily="18" charset="0"/>
                <a:cs typeface="Arial" pitchFamily="34" charset="0"/>
              </a:rPr>
              <a:t> </a:t>
            </a:r>
            <a:r>
              <a:rPr lang="sr-Cyrl-CS" sz="2000" dirty="0">
                <a:latin typeface="Palatino Linotype" pitchFamily="18" charset="0"/>
                <a:ea typeface="Times New Roman" pitchFamily="18" charset="0"/>
                <a:cs typeface="Arial" pitchFamily="34" charset="0"/>
              </a:rPr>
              <a:t>(after infection of pregnant women)</a:t>
            </a:r>
            <a:r>
              <a:rPr lang="en-US" sz="2000" dirty="0">
                <a:latin typeface="Palatino Linotype" pitchFamily="18" charset="0"/>
                <a:ea typeface="Times New Roman" pitchFamily="18" charset="0"/>
                <a:cs typeface="Arial" pitchFamily="34" charset="0"/>
              </a:rPr>
              <a:t>.</a:t>
            </a:r>
            <a:endParaRPr lang="sr-Cyrl-CS" sz="2000" dirty="0">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endParaRPr lang="sr-Cyrl-CS" b="1" i="1" dirty="0">
              <a:solidFill>
                <a:srgbClr val="C00000"/>
              </a:solidFill>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r>
              <a:rPr lang="sr-Cyrl-CS" sz="2000" b="1" i="1" dirty="0">
                <a:solidFill>
                  <a:srgbClr val="C00000"/>
                </a:solidFill>
                <a:latin typeface="Palatino Linotype" pitchFamily="18" charset="0"/>
                <a:ea typeface="Times New Roman" pitchFamily="18" charset="0"/>
                <a:cs typeface="Arial" pitchFamily="34" charset="0"/>
              </a:rPr>
              <a:t>Guillain-Barré</a:t>
            </a:r>
            <a:r>
              <a:rPr lang="en-US" sz="2000" b="1" i="1" dirty="0">
                <a:solidFill>
                  <a:srgbClr val="C00000"/>
                </a:solidFill>
                <a:latin typeface="Palatino Linotype" pitchFamily="18" charset="0"/>
                <a:ea typeface="Times New Roman" pitchFamily="18" charset="0"/>
                <a:cs typeface="Arial" pitchFamily="34" charset="0"/>
              </a:rPr>
              <a:t> </a:t>
            </a:r>
            <a:r>
              <a:rPr lang="en-US" sz="2000" b="1" dirty="0" err="1">
                <a:solidFill>
                  <a:srgbClr val="C00000"/>
                </a:solidFill>
                <a:latin typeface="Palatino Linotype" pitchFamily="18" charset="0"/>
                <a:ea typeface="Times New Roman" pitchFamily="18" charset="0"/>
                <a:cs typeface="Arial" pitchFamily="34" charset="0"/>
              </a:rPr>
              <a:t>sy</a:t>
            </a:r>
            <a:r>
              <a:rPr lang="sr-Cyrl-CS" sz="2000" b="1" dirty="0">
                <a:solidFill>
                  <a:srgbClr val="C00000"/>
                </a:solidFill>
                <a:latin typeface="Palatino Linotype" pitchFamily="18" charset="0"/>
                <a:ea typeface="Times New Roman" pitchFamily="18" charset="0"/>
                <a:cs typeface="Arial" pitchFamily="34" charset="0"/>
              </a:rPr>
              <a:t>ndrome</a:t>
            </a:r>
            <a:r>
              <a:rPr lang="sr-Cyrl-CS" sz="2000" dirty="0">
                <a:solidFill>
                  <a:srgbClr val="C00000"/>
                </a:solidFill>
                <a:latin typeface="Palatino Linotype" pitchFamily="18" charset="0"/>
                <a:ea typeface="Times New Roman" pitchFamily="18" charset="0"/>
                <a:cs typeface="Arial" pitchFamily="34" charset="0"/>
              </a:rPr>
              <a:t> </a:t>
            </a:r>
            <a:r>
              <a:rPr lang="sr-Cyrl-CS" sz="2000" dirty="0">
                <a:latin typeface="Palatino Linotype" pitchFamily="18" charset="0"/>
                <a:ea typeface="Times New Roman" pitchFamily="18" charset="0"/>
                <a:cs typeface="Arial" pitchFamily="34" charset="0"/>
              </a:rPr>
              <a:t>(acute inflammatory demyelinating polyneuropathy). Asymptomatic or manifest infection caused by</a:t>
            </a:r>
            <a:r>
              <a:rPr lang="en-US" sz="2000" dirty="0">
                <a:latin typeface="Palatino Linotype" pitchFamily="18" charset="0"/>
                <a:ea typeface="Times New Roman" pitchFamily="18" charset="0"/>
                <a:cs typeface="Arial" pitchFamily="34" charset="0"/>
              </a:rPr>
              <a:t> </a:t>
            </a:r>
            <a:r>
              <a:rPr lang="sr-Cyrl-CS" sz="2000" i="1" dirty="0">
                <a:latin typeface="Palatino Linotype" pitchFamily="18" charset="0"/>
                <a:ea typeface="Times New Roman" pitchFamily="18" charset="0"/>
                <a:cs typeface="Arial" pitchFamily="34" charset="0"/>
              </a:rPr>
              <a:t>C. jejuni</a:t>
            </a:r>
            <a:r>
              <a:rPr lang="en-US" sz="2000" i="1" dirty="0">
                <a:latin typeface="Palatino Linotype" pitchFamily="18" charset="0"/>
                <a:ea typeface="Times New Roman" pitchFamily="18" charset="0"/>
                <a:cs typeface="Arial" pitchFamily="34" charset="0"/>
              </a:rPr>
              <a:t> </a:t>
            </a:r>
            <a:r>
              <a:rPr lang="sr-Cyrl-CS" sz="2000" dirty="0">
                <a:latin typeface="Palatino Linotype" pitchFamily="18" charset="0"/>
                <a:ea typeface="Times New Roman" pitchFamily="18" charset="0"/>
                <a:cs typeface="Arial" pitchFamily="34" charset="0"/>
              </a:rPr>
              <a:t>in more than 40% of cases precedes the syndrome</a:t>
            </a:r>
            <a:r>
              <a:rPr lang="en-US" sz="2000" dirty="0">
                <a:latin typeface="Palatino Linotype" pitchFamily="18" charset="0"/>
                <a:ea typeface="Times New Roman" pitchFamily="18" charset="0"/>
                <a:cs typeface="Arial" pitchFamily="34" charset="0"/>
              </a:rPr>
              <a:t> </a:t>
            </a:r>
            <a:r>
              <a:rPr lang="sr-Cyrl-CS" sz="2000" i="1" dirty="0">
                <a:latin typeface="Palatino Linotype" pitchFamily="18" charset="0"/>
                <a:ea typeface="Times New Roman" pitchFamily="18" charset="0"/>
                <a:cs typeface="Arial" pitchFamily="34" charset="0"/>
              </a:rPr>
              <a:t>Guillain-Barré</a:t>
            </a:r>
            <a:r>
              <a:rPr lang="en-US" sz="2000" i="1" dirty="0">
                <a:latin typeface="Palatino Linotype" pitchFamily="18" charset="0"/>
                <a:ea typeface="Times New Roman" pitchFamily="18" charset="0"/>
                <a:cs typeface="Arial" pitchFamily="34" charset="0"/>
              </a:rPr>
              <a:t>. </a:t>
            </a:r>
            <a:r>
              <a:rPr lang="sr-Cyrl-CS" sz="2000" dirty="0">
                <a:latin typeface="Palatino Linotype" pitchFamily="18" charset="0"/>
                <a:ea typeface="Times New Roman" pitchFamily="18" charset="0"/>
                <a:cs typeface="Arial" pitchFamily="34" charset="0"/>
              </a:rPr>
              <a:t>A possible pathogenetic mechanism is molecular mimicry (creation of antiglycoside antibodies)</a:t>
            </a:r>
            <a:r>
              <a:rPr lang="en-US" sz="2000" dirty="0">
                <a:latin typeface="Palatino Linotype" pitchFamily="18" charset="0"/>
                <a:ea typeface="Times New Roman" pitchFamily="18" charset="0"/>
                <a:cs typeface="Arial" pitchFamily="34" charset="0"/>
              </a:rPr>
              <a:t>.</a:t>
            </a:r>
            <a:endParaRPr lang="sr-Latn-RS" sz="2000" dirty="0">
              <a:latin typeface="Palatino Linotype" pitchFamily="18" charset="0"/>
              <a:ea typeface="Times New Roman" pitchFamily="18" charset="0"/>
              <a:cs typeface="Arial" pitchFamily="34" charset="0"/>
            </a:endParaRPr>
          </a:p>
          <a:p>
            <a:pPr lvl="0" algn="r" rtl="0" eaLnBrk="0" fontAlgn="base" hangingPunct="0">
              <a:spcBef>
                <a:spcPct val="0"/>
              </a:spcBef>
              <a:spcAft>
                <a:spcPct val="0"/>
              </a:spcAft>
            </a:pPr>
            <a:endParaRPr lang="sr-Latn-RS" sz="2000" dirty="0">
              <a:latin typeface="Palatino Linotype" pitchFamily="18" charset="0"/>
              <a:ea typeface="Times New Roman" pitchFamily="18" charset="0"/>
              <a:cs typeface="Arial" pitchFamily="34" charset="0"/>
            </a:endParaRPr>
          </a:p>
          <a:p>
            <a:pPr algn="r" rtl="0" eaLnBrk="0" fontAlgn="base" hangingPunct="0">
              <a:spcBef>
                <a:spcPct val="0"/>
              </a:spcBef>
              <a:spcAft>
                <a:spcPct val="0"/>
              </a:spcAft>
            </a:pPr>
            <a:r>
              <a:rPr lang="en-US" sz="2000" b="1" dirty="0">
                <a:solidFill>
                  <a:srgbClr val="C00000"/>
                </a:solidFill>
              </a:rPr>
              <a:t>P</a:t>
            </a:r>
            <a:r>
              <a:rPr lang="sr-Cyrl-CS" sz="2000" b="1" dirty="0">
                <a:solidFill>
                  <a:srgbClr val="C00000"/>
                </a:solidFill>
              </a:rPr>
              <a:t>eriodontitis and gingivitis</a:t>
            </a:r>
            <a:r>
              <a:rPr lang="en-US" sz="2000" b="1" dirty="0">
                <a:solidFill>
                  <a:srgbClr val="C00000"/>
                </a:solidFill>
              </a:rPr>
              <a:t> </a:t>
            </a:r>
            <a:r>
              <a:rPr lang="en-US" sz="2000" dirty="0"/>
              <a:t>-</a:t>
            </a:r>
            <a:r>
              <a:rPr lang="sr-Cyrl-CS" sz="2000" dirty="0"/>
              <a:t> infection</a:t>
            </a:r>
            <a:r>
              <a:rPr lang="en-US" sz="2000" dirty="0"/>
              <a:t> </a:t>
            </a:r>
            <a:r>
              <a:rPr lang="sr-Cyrl-CS" sz="2000" dirty="0"/>
              <a:t>stimulates gingival fibroblasts to produce IL-6 and IL-8, which causes inflammation in the periodontium. The most common cause is</a:t>
            </a:r>
            <a:r>
              <a:rPr lang="en-US" sz="2000" dirty="0"/>
              <a:t> </a:t>
            </a:r>
            <a:r>
              <a:rPr lang="sr-Cyrl-CS" sz="2000" i="1" dirty="0"/>
              <a:t>C. rectus</a:t>
            </a:r>
            <a:r>
              <a:rPr lang="sr-Cyrl-CS" sz="2000" dirty="0"/>
              <a:t>, while the most common cause of gingivitis </a:t>
            </a:r>
            <a:r>
              <a:rPr lang="en-US" sz="2000" dirty="0"/>
              <a:t>is </a:t>
            </a:r>
            <a:r>
              <a:rPr lang="sr-Cyrl-CS" sz="2000" i="1" dirty="0"/>
              <a:t>C. sputorum</a:t>
            </a:r>
            <a:r>
              <a:rPr lang="sr-Cyrl-CS" sz="2000" dirty="0"/>
              <a:t>.</a:t>
            </a:r>
            <a:endParaRPr lang="en-US" sz="2000" dirty="0"/>
          </a:p>
          <a:p>
            <a:pPr lvl="0" algn="l" rtl="0" eaLnBrk="0" fontAlgn="base" hangingPunct="0">
              <a:spcBef>
                <a:spcPct val="0"/>
              </a:spcBef>
              <a:spcAft>
                <a:spcPct val="0"/>
              </a:spcAft>
            </a:pPr>
            <a:endParaRPr lang="en-US" sz="2000" dirty="0">
              <a:latin typeface="Palatino Linotype" pitchFamily="18" charset="0"/>
              <a:cs typeface="Arial"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94516" y="1010950"/>
            <a:ext cx="6066972" cy="584775"/>
          </a:xfrm>
          <a:prstGeom prst="rect">
            <a:avLst/>
          </a:prstGeom>
          <a:noFill/>
        </p:spPr>
        <p:txBody>
          <a:bodyPr wrap="square" rtlCol="0">
            <a:spAutoFit/>
          </a:bodyPr>
          <a:lstStyle/>
          <a:p>
            <a:pPr algn="r" rtl="0"/>
            <a:r>
              <a:rPr lang="sr-Cyrl-RS" sz="3200" dirty="0"/>
              <a:t>...the cause of gastritis</a:t>
            </a:r>
            <a:endParaRPr lang="en-US" sz="3200" dirty="0"/>
          </a:p>
        </p:txBody>
      </p:sp>
      <p:sp>
        <p:nvSpPr>
          <p:cNvPr id="103426" name="AutoShape 2" descr="Резултат слика за HELICOBACTER PYLO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a:endParaRPr lang="en-US"/>
          </a:p>
        </p:txBody>
      </p:sp>
      <p:sp>
        <p:nvSpPr>
          <p:cNvPr id="103428" name="AutoShape 4" descr="Резултат слика за HELICOBACTER PYLO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a:endParaRPr lang="en-US"/>
          </a:p>
        </p:txBody>
      </p:sp>
      <p:pic>
        <p:nvPicPr>
          <p:cNvPr id="103430" name="Picture 6" descr="Сродна слика"/>
          <p:cNvPicPr>
            <a:picLocks noChangeAspect="1" noChangeArrowheads="1"/>
          </p:cNvPicPr>
          <p:nvPr/>
        </p:nvPicPr>
        <p:blipFill>
          <a:blip r:embed="rId2" cstate="print"/>
          <a:srcRect/>
          <a:stretch>
            <a:fillRect/>
          </a:stretch>
        </p:blipFill>
        <p:spPr bwMode="auto">
          <a:xfrm>
            <a:off x="0" y="2067714"/>
            <a:ext cx="3006725" cy="2717129"/>
          </a:xfrm>
          <a:prstGeom prst="rect">
            <a:avLst/>
          </a:prstGeom>
          <a:noFill/>
        </p:spPr>
      </p:pic>
      <p:sp>
        <p:nvSpPr>
          <p:cNvPr id="9" name="Title 1"/>
          <p:cNvSpPr txBox="1">
            <a:spLocks/>
          </p:cNvSpPr>
          <p:nvPr/>
        </p:nvSpPr>
        <p:spPr>
          <a:xfrm>
            <a:off x="0" y="160338"/>
            <a:ext cx="8425339"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1"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Helicobacter pylori</a:t>
            </a:r>
            <a:r>
              <a:rPr kumimoji="0" lang="sr-Cyrl-RS" sz="3200" b="1" i="1"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pic>
        <p:nvPicPr>
          <p:cNvPr id="7" name="Picture 6" descr="h"/>
          <p:cNvPicPr>
            <a:picLocks noChangeAspect="1" noChangeArrowheads="1"/>
          </p:cNvPicPr>
          <p:nvPr/>
        </p:nvPicPr>
        <p:blipFill>
          <a:blip r:embed="rId3" cstate="print"/>
          <a:srcRect/>
          <a:stretch>
            <a:fillRect/>
          </a:stretch>
        </p:blipFill>
        <p:spPr bwMode="auto">
          <a:xfrm>
            <a:off x="3070137" y="2089268"/>
            <a:ext cx="2605592" cy="2695575"/>
          </a:xfrm>
          <a:prstGeom prst="rect">
            <a:avLst/>
          </a:prstGeom>
          <a:noFill/>
        </p:spPr>
      </p:pic>
      <p:pic>
        <p:nvPicPr>
          <p:cNvPr id="8" name="Picture 2" descr="Сродна слика"/>
          <p:cNvPicPr>
            <a:picLocks noChangeAspect="1" noChangeArrowheads="1"/>
          </p:cNvPicPr>
          <p:nvPr/>
        </p:nvPicPr>
        <p:blipFill rotWithShape="1">
          <a:blip r:embed="rId4" cstate="print"/>
          <a:srcRect t="30168" r="32242" b="13004"/>
          <a:stretch/>
        </p:blipFill>
        <p:spPr bwMode="auto">
          <a:xfrm>
            <a:off x="5675729" y="2078490"/>
            <a:ext cx="3685759" cy="2695576"/>
          </a:xfrm>
          <a:prstGeom prst="rect">
            <a:avLst/>
          </a:prstGeom>
          <a:noFill/>
        </p:spPr>
      </p:pic>
      <p:sp>
        <p:nvSpPr>
          <p:cNvPr id="10" name="Rectangle 9"/>
          <p:cNvSpPr/>
          <p:nvPr/>
        </p:nvSpPr>
        <p:spPr>
          <a:xfrm>
            <a:off x="3204481" y="5123651"/>
            <a:ext cx="6052232" cy="1323439"/>
          </a:xfrm>
          <a:prstGeom prst="rect">
            <a:avLst/>
          </a:prstGeom>
          <a:ln w="19050">
            <a:solidFill>
              <a:schemeClr val="bg1">
                <a:lumMod val="75000"/>
              </a:schemeClr>
            </a:solidFill>
            <a:prstDash val="sysDash"/>
          </a:ln>
        </p:spPr>
        <p:txBody>
          <a:bodyPr wrap="square">
            <a:spAutoFit/>
          </a:bodyPr>
          <a:lstStyle/>
          <a:p>
            <a:pPr algn="r" rtl="0"/>
            <a:r>
              <a:rPr lang="ru-RU" sz="2000" dirty="0">
                <a:latin typeface="Palatino Linotype" panose="02040502050505030304" pitchFamily="18" charset="0"/>
              </a:rPr>
              <a:t>In 1983.</a:t>
            </a:r>
            <a:r>
              <a:rPr lang="en-US" sz="2000" dirty="0">
                <a:latin typeface="Palatino Linotype" panose="02040502050505030304" pitchFamily="18" charset="0"/>
              </a:rPr>
              <a:t> </a:t>
            </a:r>
            <a:r>
              <a:rPr lang="ru-RU" sz="2000" b="1" dirty="0">
                <a:latin typeface="Palatino Linotype" panose="02040502050505030304" pitchFamily="18" charset="0"/>
              </a:rPr>
              <a:t>Barry Marshall</a:t>
            </a:r>
            <a:r>
              <a:rPr lang="en-US" sz="2000" b="1" dirty="0">
                <a:latin typeface="Palatino Linotype" panose="02040502050505030304" pitchFamily="18" charset="0"/>
              </a:rPr>
              <a:t> </a:t>
            </a:r>
            <a:r>
              <a:rPr lang="ru-RU" sz="2000" dirty="0">
                <a:latin typeface="Palatino Linotype" panose="02040502050505030304" pitchFamily="18" charset="0"/>
              </a:rPr>
              <a:t>and</a:t>
            </a:r>
            <a:r>
              <a:rPr lang="en-US" sz="2000" dirty="0">
                <a:latin typeface="Palatino Linotype" panose="02040502050505030304" pitchFamily="18" charset="0"/>
              </a:rPr>
              <a:t> </a:t>
            </a:r>
            <a:r>
              <a:rPr lang="ru-RU" sz="2000" b="1" dirty="0">
                <a:latin typeface="Palatino Linotype" panose="02040502050505030304" pitchFamily="18" charset="0"/>
              </a:rPr>
              <a:t>Robin Warren</a:t>
            </a:r>
            <a:r>
              <a:rPr lang="en-US" sz="2000" b="1" dirty="0">
                <a:latin typeface="Palatino Linotype" panose="02040502050505030304" pitchFamily="18" charset="0"/>
              </a:rPr>
              <a:t> </a:t>
            </a:r>
            <a:r>
              <a:rPr lang="ru-RU" sz="2000" dirty="0">
                <a:latin typeface="Palatino Linotype" panose="02040502050505030304" pitchFamily="18" charset="0"/>
              </a:rPr>
              <a:t>first identified</a:t>
            </a:r>
            <a:r>
              <a:rPr lang="en-US" sz="2000" dirty="0">
                <a:latin typeface="Palatino Linotype" panose="02040502050505030304" pitchFamily="18" charset="0"/>
              </a:rPr>
              <a:t> </a:t>
            </a:r>
            <a:r>
              <a:rPr lang="ru-RU" sz="2000" i="1" dirty="0">
                <a:latin typeface="Palatino Linotype" panose="02040502050505030304" pitchFamily="18" charset="0"/>
              </a:rPr>
              <a:t>Helicobacter pylori</a:t>
            </a:r>
            <a:r>
              <a:rPr lang="en-US" sz="2000" i="1" dirty="0">
                <a:latin typeface="Palatino Linotype" panose="02040502050505030304" pitchFamily="18" charset="0"/>
              </a:rPr>
              <a:t> </a:t>
            </a:r>
            <a:r>
              <a:rPr lang="ru-RU" sz="2000" dirty="0">
                <a:latin typeface="Palatino Linotype" panose="02040502050505030304" pitchFamily="18" charset="0"/>
              </a:rPr>
              <a:t>in the gastric epithelium of patients with chronic gastritis</a:t>
            </a:r>
            <a:r>
              <a:rPr lang="en-US" sz="2000" dirty="0">
                <a:latin typeface="Palatino Linotype" panose="02040502050505030304" pitchFamily="18" charset="0"/>
              </a:rPr>
              <a:t>.</a:t>
            </a:r>
            <a:endParaRPr lang="ru-RU" sz="2000" dirty="0">
              <a:latin typeface="Palatino Linotype" panose="02040502050505030304" pitchFamily="18" charset="0"/>
            </a:endParaRPr>
          </a:p>
          <a:p>
            <a:pPr algn="r" rtl="0"/>
            <a:r>
              <a:rPr lang="ru-RU" sz="2000" dirty="0">
                <a:latin typeface="Palatino Linotype" panose="02040502050505030304" pitchFamily="18" charset="0"/>
              </a:rPr>
              <a:t>Nobel Prize 2005.</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899885"/>
          </a:xfrm>
          <a:solidFill>
            <a:schemeClr val="bg1"/>
          </a:solidFill>
        </p:spPr>
        <p:txBody>
          <a:bodyPr>
            <a:normAutofit/>
          </a:bodyPr>
          <a:lstStyle/>
          <a:p>
            <a:pPr algn="ctr" rtl="0"/>
            <a:r>
              <a:rPr lang="sr-Cyrl-RS" sz="2800" b="1" dirty="0">
                <a:latin typeface="Palatino Linotype" panose="02040502050505030304" pitchFamily="18" charset="0"/>
              </a:rPr>
              <a:t>General characteristics</a:t>
            </a:r>
            <a:endParaRPr lang="en-US" sz="2800" dirty="0"/>
          </a:p>
        </p:txBody>
      </p:sp>
      <p:sp>
        <p:nvSpPr>
          <p:cNvPr id="3" name="Content Placeholder 2"/>
          <p:cNvSpPr>
            <a:spLocks noGrp="1"/>
          </p:cNvSpPr>
          <p:nvPr>
            <p:ph idx="1"/>
          </p:nvPr>
        </p:nvSpPr>
        <p:spPr>
          <a:xfrm>
            <a:off x="391886" y="984913"/>
            <a:ext cx="8621259" cy="1526058"/>
          </a:xfrm>
        </p:spPr>
        <p:txBody>
          <a:bodyPr>
            <a:normAutofit/>
          </a:bodyPr>
          <a:lstStyle/>
          <a:p>
            <a:pPr algn="ctr" rtl="0">
              <a:buNone/>
            </a:pPr>
            <a:r>
              <a:rPr lang="ru-RU" sz="2000" i="1" dirty="0">
                <a:latin typeface="Palatino Linotype" panose="02040502050505030304" pitchFamily="18" charset="0"/>
              </a:rPr>
              <a:t>Gram</a:t>
            </a:r>
            <a:r>
              <a:rPr lang="ru-RU" sz="2000" dirty="0">
                <a:latin typeface="Palatino Linotype" panose="02040502050505030304" pitchFamily="18" charset="0"/>
              </a:rPr>
              <a:t>-negative bacterium that </a:t>
            </a:r>
            <a:r>
              <a:rPr lang="ru-RU" sz="2000" b="1" dirty="0">
                <a:latin typeface="Palatino Linotype" panose="02040502050505030304" pitchFamily="18" charset="0"/>
              </a:rPr>
              <a:t>selectively colonizes the human stomach</a:t>
            </a:r>
            <a:r>
              <a:rPr lang="en-US" sz="2000" dirty="0">
                <a:latin typeface="Palatino Linotype" panose="02040502050505030304" pitchFamily="18" charset="0"/>
              </a:rPr>
              <a:t>.</a:t>
            </a:r>
            <a:endParaRPr lang="ru-RU" sz="2000" dirty="0">
              <a:latin typeface="Palatino Linotype" panose="02040502050505030304" pitchFamily="18" charset="0"/>
            </a:endParaRPr>
          </a:p>
          <a:p>
            <a:pPr algn="ctr" rtl="0">
              <a:buNone/>
            </a:pPr>
            <a:endParaRPr lang="sr-Cyrl-RS" sz="2000" dirty="0">
              <a:latin typeface="Palatino Linotype" panose="02040502050505030304" pitchFamily="18" charset="0"/>
            </a:endParaRPr>
          </a:p>
          <a:p>
            <a:pPr algn="ctr" rtl="0">
              <a:buNone/>
            </a:pPr>
            <a:r>
              <a:rPr lang="sr-Cyrl-RS" sz="2000" dirty="0">
                <a:latin typeface="Palatino Linotype" panose="02040502050505030304" pitchFamily="18" charset="0"/>
              </a:rPr>
              <a:t>The infection cause</a:t>
            </a:r>
            <a:r>
              <a:rPr lang="en-US" sz="2000" dirty="0">
                <a:latin typeface="Palatino Linotype" panose="02040502050505030304" pitchFamily="18" charset="0"/>
              </a:rPr>
              <a:t>d by </a:t>
            </a:r>
            <a:r>
              <a:rPr lang="en-US" sz="2000" i="1" dirty="0">
                <a:latin typeface="Palatino Linotype" panose="02040502050505030304" pitchFamily="18" charset="0"/>
              </a:rPr>
              <a:t>H</a:t>
            </a:r>
            <a:r>
              <a:rPr lang="sr-Cyrl-RS" sz="2000" i="1" dirty="0">
                <a:latin typeface="Palatino Linotype" panose="02040502050505030304" pitchFamily="18" charset="0"/>
              </a:rPr>
              <a:t>.</a:t>
            </a:r>
            <a:r>
              <a:rPr lang="en-US" sz="2000" i="1" dirty="0">
                <a:latin typeface="Palatino Linotype" panose="02040502050505030304" pitchFamily="18" charset="0"/>
              </a:rPr>
              <a:t>pylori</a:t>
            </a:r>
            <a:r>
              <a:rPr lang="en-US" sz="2000" dirty="0">
                <a:latin typeface="Palatino Linotype" panose="02040502050505030304" pitchFamily="18" charset="0"/>
              </a:rPr>
              <a:t> </a:t>
            </a:r>
            <a:r>
              <a:rPr lang="sr-Cyrl-RS" sz="2000" dirty="0">
                <a:latin typeface="Palatino Linotype" panose="02040502050505030304" pitchFamily="18" charset="0"/>
              </a:rPr>
              <a:t>is a prototype</a:t>
            </a:r>
            <a:r>
              <a:rPr lang="sr-Cyrl-RS" sz="2000" b="1" dirty="0">
                <a:latin typeface="Palatino Linotype" panose="02040502050505030304" pitchFamily="18" charset="0"/>
              </a:rPr>
              <a:t> </a:t>
            </a:r>
            <a:r>
              <a:rPr lang="sr-Cyrl-RS" sz="2000" b="1" dirty="0">
                <a:solidFill>
                  <a:srgbClr val="FF0000"/>
                </a:solidFill>
                <a:latin typeface="Palatino Linotype" panose="02040502050505030304" pitchFamily="18" charset="0"/>
              </a:rPr>
              <a:t>persistent bacterial infections</a:t>
            </a:r>
            <a:r>
              <a:rPr lang="en-US" sz="2000" b="1" dirty="0">
                <a:solidFill>
                  <a:srgbClr val="FF0000"/>
                </a:solidFill>
                <a:latin typeface="Palatino Linotype" panose="02040502050505030304" pitchFamily="18" charset="0"/>
              </a:rPr>
              <a:t>.</a:t>
            </a:r>
            <a:endParaRPr lang="sr-Cyrl-RS" sz="2000" dirty="0">
              <a:solidFill>
                <a:srgbClr val="FF0000"/>
              </a:solidFill>
              <a:latin typeface="Palatino Linotype" panose="02040502050505030304" pitchFamily="18" charset="0"/>
            </a:endParaRPr>
          </a:p>
        </p:txBody>
      </p:sp>
      <p:pic>
        <p:nvPicPr>
          <p:cNvPr id="21506" name="Picture 2" descr="http://www.stoneoils.com/wp-content/uploads/2015/04/helicobacter_pylori.jpg"/>
          <p:cNvPicPr>
            <a:picLocks noChangeAspect="1" noChangeArrowheads="1"/>
          </p:cNvPicPr>
          <p:nvPr/>
        </p:nvPicPr>
        <p:blipFill>
          <a:blip r:embed="rId2" cstate="print"/>
          <a:srcRect/>
          <a:stretch>
            <a:fillRect/>
          </a:stretch>
        </p:blipFill>
        <p:spPr bwMode="auto">
          <a:xfrm>
            <a:off x="6692070" y="2438400"/>
            <a:ext cx="2669418" cy="2380343"/>
          </a:xfrm>
          <a:prstGeom prst="rect">
            <a:avLst/>
          </a:prstGeom>
          <a:noFill/>
        </p:spPr>
      </p:pic>
      <p:pic>
        <p:nvPicPr>
          <p:cNvPr id="8" name="Picture 3" descr="nfHelicobacter"/>
          <p:cNvPicPr>
            <a:picLocks noChangeAspect="1" noChangeArrowheads="1"/>
          </p:cNvPicPr>
          <p:nvPr/>
        </p:nvPicPr>
        <p:blipFill>
          <a:blip r:embed="rId3" cstate="print"/>
          <a:srcRect/>
          <a:stretch>
            <a:fillRect/>
          </a:stretch>
        </p:blipFill>
        <p:spPr bwMode="auto">
          <a:xfrm>
            <a:off x="6631910" y="5052104"/>
            <a:ext cx="2729578" cy="1805896"/>
          </a:xfrm>
          <a:prstGeom prst="rect">
            <a:avLst/>
          </a:prstGeom>
          <a:noFill/>
        </p:spPr>
      </p:pic>
      <p:pic>
        <p:nvPicPr>
          <p:cNvPr id="4" name="Picture 2" descr="Резултат слика за HELICOBACTER PYLORI"/>
          <p:cNvPicPr>
            <a:picLocks noChangeAspect="1" noChangeArrowheads="1"/>
          </p:cNvPicPr>
          <p:nvPr/>
        </p:nvPicPr>
        <p:blipFill>
          <a:blip r:embed="rId4" cstate="print"/>
          <a:srcRect/>
          <a:stretch>
            <a:fillRect/>
          </a:stretch>
        </p:blipFill>
        <p:spPr bwMode="auto">
          <a:xfrm>
            <a:off x="358776" y="2763835"/>
            <a:ext cx="5635624" cy="4094165"/>
          </a:xfrm>
          <a:prstGeom prst="rect">
            <a:avLst/>
          </a:prstGeom>
          <a:noFill/>
        </p:spPr>
      </p:pic>
      <p:sp>
        <p:nvSpPr>
          <p:cNvPr id="9" name="Rounded Rectangle 8"/>
          <p:cNvSpPr/>
          <p:nvPr/>
        </p:nvSpPr>
        <p:spPr>
          <a:xfrm>
            <a:off x="2336800" y="5442857"/>
            <a:ext cx="1611085" cy="551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0" name="Oval 9"/>
          <p:cNvSpPr/>
          <p:nvPr/>
        </p:nvSpPr>
        <p:spPr>
          <a:xfrm>
            <a:off x="3918857" y="5297714"/>
            <a:ext cx="348343" cy="3918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0322337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361488" cy="812799"/>
          </a:xfrm>
          <a:solidFill>
            <a:schemeClr val="bg1"/>
          </a:solidFill>
        </p:spPr>
        <p:txBody>
          <a:bodyPr>
            <a:normAutofit/>
          </a:bodyPr>
          <a:lstStyle/>
          <a:p>
            <a:pPr algn="ctr" rtl="0"/>
            <a:r>
              <a:rPr lang="sr-Cyrl-RS" sz="3100" b="1" dirty="0">
                <a:latin typeface="Palatino Linotype" panose="02040502050505030304" pitchFamily="18" charset="0"/>
              </a:rPr>
              <a:t>Epidemiology</a:t>
            </a:r>
            <a:endParaRPr lang="en-US" sz="3100" dirty="0"/>
          </a:p>
        </p:txBody>
      </p:sp>
      <p:sp>
        <p:nvSpPr>
          <p:cNvPr id="3" name="Content Placeholder 2"/>
          <p:cNvSpPr>
            <a:spLocks noGrp="1"/>
          </p:cNvSpPr>
          <p:nvPr>
            <p:ph idx="1"/>
          </p:nvPr>
        </p:nvSpPr>
        <p:spPr>
          <a:xfrm>
            <a:off x="299357" y="948194"/>
            <a:ext cx="8860972" cy="2235877"/>
          </a:xfrm>
          <a:solidFill>
            <a:schemeClr val="bg2"/>
          </a:solidFill>
        </p:spPr>
        <p:txBody>
          <a:bodyPr>
            <a:normAutofit/>
          </a:bodyPr>
          <a:lstStyle/>
          <a:p>
            <a:r>
              <a:rPr lang="ru-RU" sz="2000" b="1" dirty="0">
                <a:latin typeface="Palatino Linotype" panose="02040502050505030304" pitchFamily="18" charset="0"/>
              </a:rPr>
              <a:t>One of the most common bacterial infections in humans</a:t>
            </a:r>
            <a:r>
              <a:rPr lang="en-US" sz="2000" b="1" dirty="0">
                <a:latin typeface="Palatino Linotype" panose="02040502050505030304" pitchFamily="18" charset="0"/>
              </a:rPr>
              <a:t> </a:t>
            </a:r>
            <a:r>
              <a:rPr lang="ru-RU" sz="2000" dirty="0">
                <a:latin typeface="Palatino Linotype" panose="02040502050505030304" pitchFamily="18" charset="0"/>
              </a:rPr>
              <a:t>(colonizes half of the world's population, but causes clinically manifest disease in only 10 to 15% of infected individuals)</a:t>
            </a:r>
            <a:r>
              <a:rPr lang="en-US" sz="2000" dirty="0">
                <a:latin typeface="Palatino Linotype" panose="02040502050505030304" pitchFamily="18" charset="0"/>
              </a:rPr>
              <a:t>.</a:t>
            </a:r>
            <a:endParaRPr lang="ru-RU" sz="2000" dirty="0">
              <a:latin typeface="Palatino Linotype" panose="02040502050505030304" pitchFamily="18" charset="0"/>
            </a:endParaRPr>
          </a:p>
          <a:p>
            <a:r>
              <a:rPr lang="ru-RU" sz="2000" b="1" dirty="0">
                <a:latin typeface="Palatino Linotype" panose="02040502050505030304" pitchFamily="18" charset="0"/>
              </a:rPr>
              <a:t>Risk factors</a:t>
            </a:r>
            <a:r>
              <a:rPr lang="ru-RU" sz="2000" dirty="0">
                <a:latin typeface="Palatino Linotype" panose="02040502050505030304" pitchFamily="18" charset="0"/>
              </a:rPr>
              <a:t>: poor socio-economic status, overpopulation, ethnicity...</a:t>
            </a:r>
          </a:p>
          <a:p>
            <a:r>
              <a:rPr lang="ru-RU" sz="2000" dirty="0">
                <a:latin typeface="Palatino Linotype" panose="02040502050505030304" pitchFamily="18" charset="0"/>
              </a:rPr>
              <a:t>Infection is most likely acquired in childhood</a:t>
            </a:r>
            <a:r>
              <a:rPr lang="en-US" sz="2000" dirty="0">
                <a:latin typeface="Palatino Linotype" panose="02040502050505030304" pitchFamily="18" charset="0"/>
              </a:rPr>
              <a:t> </a:t>
            </a:r>
            <a:r>
              <a:rPr lang="ru-RU" sz="2000" dirty="0">
                <a:latin typeface="Palatino Linotype" panose="02040502050505030304" pitchFamily="18" charset="0"/>
              </a:rPr>
              <a:t>by</a:t>
            </a:r>
            <a:r>
              <a:rPr lang="en-US" sz="2000" dirty="0">
                <a:latin typeface="Palatino Linotype" panose="02040502050505030304" pitchFamily="18" charset="0"/>
              </a:rPr>
              <a:t> </a:t>
            </a:r>
            <a:r>
              <a:rPr lang="ru-RU" sz="2000" b="1" dirty="0">
                <a:latin typeface="Palatino Linotype" panose="02040502050505030304" pitchFamily="18" charset="0"/>
              </a:rPr>
              <a:t>feco-oral</a:t>
            </a:r>
            <a:r>
              <a:rPr lang="en-US" sz="2000" b="1" dirty="0">
                <a:latin typeface="Palatino Linotype" panose="02040502050505030304" pitchFamily="18" charset="0"/>
              </a:rPr>
              <a:t> </a:t>
            </a:r>
            <a:r>
              <a:rPr lang="ru-RU" sz="2000" dirty="0">
                <a:latin typeface="Palatino Linotype" panose="02040502050505030304" pitchFamily="18" charset="0"/>
              </a:rPr>
              <a:t>or</a:t>
            </a:r>
            <a:r>
              <a:rPr lang="en-US" sz="2000" dirty="0">
                <a:latin typeface="Palatino Linotype" panose="02040502050505030304" pitchFamily="18" charset="0"/>
              </a:rPr>
              <a:t> </a:t>
            </a:r>
            <a:r>
              <a:rPr lang="ru-RU" sz="2000" b="1" dirty="0">
                <a:latin typeface="Palatino Linotype" panose="02040502050505030304" pitchFamily="18" charset="0"/>
              </a:rPr>
              <a:t>oral-oral</a:t>
            </a:r>
            <a:r>
              <a:rPr lang="en-US" sz="2000" b="1" dirty="0">
                <a:latin typeface="Palatino Linotype" panose="02040502050505030304" pitchFamily="18" charset="0"/>
              </a:rPr>
              <a:t> </a:t>
            </a:r>
            <a:r>
              <a:rPr lang="en-US" sz="2000" dirty="0">
                <a:latin typeface="Palatino Linotype" panose="02040502050505030304" pitchFamily="18" charset="0"/>
              </a:rPr>
              <a:t>routes</a:t>
            </a:r>
            <a:r>
              <a:rPr lang="ru-RU" sz="2000" dirty="0">
                <a:latin typeface="Palatino Linotype" panose="02040502050505030304" pitchFamily="18" charset="0"/>
              </a:rPr>
              <a:t> of transmission</a:t>
            </a:r>
            <a:r>
              <a:rPr lang="en-US" sz="2000" dirty="0">
                <a:latin typeface="Palatino Linotype" panose="02040502050505030304" pitchFamily="18" charset="0"/>
              </a:rPr>
              <a:t>.</a:t>
            </a:r>
            <a:endParaRPr lang="ru-RU" sz="2000" dirty="0">
              <a:latin typeface="Palatino Linotype" panose="02040502050505030304" pitchFamily="18" charset="0"/>
            </a:endParaRPr>
          </a:p>
          <a:p>
            <a:pPr algn="l" rtl="0"/>
            <a:endParaRPr lang="en-US" dirty="0"/>
          </a:p>
        </p:txBody>
      </p:sp>
      <p:pic>
        <p:nvPicPr>
          <p:cNvPr id="4" name="Picture 3"/>
          <p:cNvPicPr>
            <a:picLocks noChangeAspect="1"/>
          </p:cNvPicPr>
          <p:nvPr/>
        </p:nvPicPr>
        <p:blipFill>
          <a:blip r:embed="rId2" cstate="print"/>
          <a:stretch>
            <a:fillRect/>
          </a:stretch>
        </p:blipFill>
        <p:spPr>
          <a:xfrm>
            <a:off x="1814287" y="3422909"/>
            <a:ext cx="5399314" cy="3435091"/>
          </a:xfrm>
          <a:prstGeom prst="rect">
            <a:avLst/>
          </a:prstGeom>
        </p:spPr>
      </p:pic>
      <p:pic>
        <p:nvPicPr>
          <p:cNvPr id="6" name="Picture 5"/>
          <p:cNvPicPr>
            <a:picLocks noChangeAspect="1"/>
          </p:cNvPicPr>
          <p:nvPr/>
        </p:nvPicPr>
        <p:blipFill>
          <a:blip r:embed="rId3" cstate="print"/>
          <a:stretch>
            <a:fillRect/>
          </a:stretch>
        </p:blipFill>
        <p:spPr>
          <a:xfrm>
            <a:off x="7298965" y="3563103"/>
            <a:ext cx="2062523" cy="3019125"/>
          </a:xfrm>
          <a:prstGeom prst="rect">
            <a:avLst/>
          </a:prstGeom>
        </p:spPr>
      </p:pic>
    </p:spTree>
    <p:extLst>
      <p:ext uri="{BB962C8B-B14F-4D97-AF65-F5344CB8AC3E}">
        <p14:creationId xmlns:p14="http://schemas.microsoft.com/office/powerpoint/2010/main" val="7127071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Резултат слика за HELICOBACTER PYLORI"/>
          <p:cNvPicPr>
            <a:picLocks noChangeAspect="1" noChangeArrowheads="1"/>
          </p:cNvPicPr>
          <p:nvPr/>
        </p:nvPicPr>
        <p:blipFill>
          <a:blip r:embed="rId2" cstate="print"/>
          <a:srcRect/>
          <a:stretch>
            <a:fillRect/>
          </a:stretch>
        </p:blipFill>
        <p:spPr bwMode="auto">
          <a:xfrm>
            <a:off x="0" y="1146628"/>
            <a:ext cx="4386943" cy="4601029"/>
          </a:xfrm>
          <a:prstGeom prst="rect">
            <a:avLst/>
          </a:prstGeom>
          <a:noFill/>
        </p:spPr>
      </p:pic>
      <p:sp>
        <p:nvSpPr>
          <p:cNvPr id="3" name="Rectangle 2"/>
          <p:cNvSpPr/>
          <p:nvPr/>
        </p:nvSpPr>
        <p:spPr>
          <a:xfrm>
            <a:off x="4446815" y="1346452"/>
            <a:ext cx="4858884" cy="4401205"/>
          </a:xfrm>
          <a:prstGeom prst="rect">
            <a:avLst/>
          </a:prstGeom>
        </p:spPr>
        <p:txBody>
          <a:bodyPr wrap="square">
            <a:spAutoFit/>
          </a:bodyPr>
          <a:lstStyle/>
          <a:p>
            <a:pPr algn="l" rtl="0"/>
            <a:r>
              <a:rPr lang="ru-RU" sz="2000" i="1" dirty="0">
                <a:latin typeface="Palatino Linotype" panose="02040502050505030304" pitchFamily="18" charset="0"/>
              </a:rPr>
              <a:t>Helicobacter pylori</a:t>
            </a:r>
            <a:r>
              <a:rPr lang="en-US" sz="2000" i="1" dirty="0">
                <a:latin typeface="Palatino Linotype" panose="02040502050505030304" pitchFamily="18" charset="0"/>
              </a:rPr>
              <a:t> </a:t>
            </a:r>
            <a:r>
              <a:rPr lang="ru-RU" sz="2000" dirty="0">
                <a:latin typeface="Palatino Linotype" panose="02040502050505030304" pitchFamily="18" charset="0"/>
              </a:rPr>
              <a:t>colonizes the gastric mucosa and within a few weeks causes</a:t>
            </a:r>
            <a:r>
              <a:rPr lang="en-US" sz="2000" dirty="0">
                <a:latin typeface="Palatino Linotype" panose="02040502050505030304" pitchFamily="18" charset="0"/>
              </a:rPr>
              <a:t> </a:t>
            </a:r>
            <a:r>
              <a:rPr lang="ru-RU" sz="2000" b="1" dirty="0">
                <a:latin typeface="Palatino Linotype" panose="02040502050505030304" pitchFamily="18" charset="0"/>
              </a:rPr>
              <a:t>superficial gastritis</a:t>
            </a:r>
            <a:r>
              <a:rPr lang="en-US" sz="2000" b="1" dirty="0">
                <a:latin typeface="Palatino Linotype" panose="02040502050505030304" pitchFamily="18" charset="0"/>
              </a:rPr>
              <a:t>.</a:t>
            </a:r>
            <a:endParaRPr lang="ru-RU" sz="2000" b="1" dirty="0">
              <a:latin typeface="Palatino Linotype" panose="02040502050505030304" pitchFamily="18" charset="0"/>
            </a:endParaRPr>
          </a:p>
          <a:p>
            <a:pPr algn="l" rtl="0"/>
            <a:endParaRPr lang="ru-RU" sz="2000" dirty="0">
              <a:latin typeface="Palatino Linotype" panose="02040502050505030304" pitchFamily="18" charset="0"/>
            </a:endParaRPr>
          </a:p>
          <a:p>
            <a:pPr algn="l" rtl="0"/>
            <a:r>
              <a:rPr lang="en-US" sz="2000" dirty="0">
                <a:latin typeface="Palatino Linotype" panose="02040502050505030304" pitchFamily="18" charset="0"/>
              </a:rPr>
              <a:t>Long-term colonization and a chronic course of infection are accompanied by </a:t>
            </a:r>
            <a:r>
              <a:rPr lang="en-US" sz="2000" b="1" dirty="0">
                <a:solidFill>
                  <a:srgbClr val="FF0000"/>
                </a:solidFill>
                <a:effectLst>
                  <a:outerShdw blurRad="38100" dist="38100" dir="2700000" algn="tl">
                    <a:srgbClr val="000000">
                      <a:alpha val="43137"/>
                    </a:srgbClr>
                  </a:outerShdw>
                </a:effectLst>
                <a:latin typeface="Palatino Linotype" panose="02040502050505030304" pitchFamily="18" charset="0"/>
              </a:rPr>
              <a:t>low-grade gastric inflammation </a:t>
            </a:r>
            <a:r>
              <a:rPr lang="en-US" sz="2000" dirty="0">
                <a:latin typeface="Palatino Linotype" panose="02040502050505030304" pitchFamily="18" charset="0"/>
              </a:rPr>
              <a:t>and gradual disease progression.</a:t>
            </a:r>
            <a:endParaRPr lang="ru-RU" sz="2000" dirty="0">
              <a:latin typeface="Palatino Linotype" panose="02040502050505030304" pitchFamily="18" charset="0"/>
            </a:endParaRPr>
          </a:p>
          <a:p>
            <a:pPr algn="l" rtl="0"/>
            <a:endParaRPr lang="ru-RU" sz="2000" dirty="0">
              <a:latin typeface="Palatino Linotype" panose="02040502050505030304" pitchFamily="18" charset="0"/>
            </a:endParaRPr>
          </a:p>
          <a:p>
            <a:pPr algn="l" rtl="0"/>
            <a:r>
              <a:rPr lang="ru-RU" sz="2000" dirty="0">
                <a:latin typeface="Palatino Linotype" panose="02040502050505030304" pitchFamily="18" charset="0"/>
              </a:rPr>
              <a:t>Gastritis caused by</a:t>
            </a:r>
            <a:r>
              <a:rPr lang="en-US" sz="2000" dirty="0">
                <a:latin typeface="Palatino Linotype" panose="02040502050505030304" pitchFamily="18" charset="0"/>
              </a:rPr>
              <a:t> </a:t>
            </a:r>
            <a:r>
              <a:rPr lang="ru-RU" sz="2000" i="1" dirty="0">
                <a:latin typeface="Palatino Linotype" panose="02040502050505030304" pitchFamily="18" charset="0"/>
              </a:rPr>
              <a:t>H.</a:t>
            </a:r>
            <a:r>
              <a:rPr lang="ru-RU" sz="2000" dirty="0">
                <a:latin typeface="Palatino Linotype" panose="02040502050505030304" pitchFamily="18" charset="0"/>
              </a:rPr>
              <a:t> </a:t>
            </a:r>
            <a:r>
              <a:rPr lang="ru-RU" sz="2000" i="1" dirty="0">
                <a:latin typeface="Palatino Linotype" panose="02040502050505030304" pitchFamily="18" charset="0"/>
              </a:rPr>
              <a:t>pylori</a:t>
            </a:r>
            <a:r>
              <a:rPr lang="en-US" sz="2000" i="1" dirty="0">
                <a:latin typeface="Palatino Linotype" panose="02040502050505030304" pitchFamily="18" charset="0"/>
              </a:rPr>
              <a:t> </a:t>
            </a:r>
            <a:r>
              <a:rPr lang="ru-RU" sz="2000" dirty="0">
                <a:latin typeface="Palatino Linotype" panose="02040502050505030304" pitchFamily="18" charset="0"/>
              </a:rPr>
              <a:t>either remain clinically asymptomatic for years or progress to various diseases including </a:t>
            </a:r>
            <a:r>
              <a:rPr lang="en-US" sz="2000" dirty="0">
                <a:latin typeface="Palatino Linotype" panose="02040502050505030304" pitchFamily="18" charset="0"/>
              </a:rPr>
              <a:t>gastro</a:t>
            </a:r>
            <a:r>
              <a:rPr lang="ru-RU" sz="2000" dirty="0">
                <a:latin typeface="Palatino Linotype" panose="02040502050505030304" pitchFamily="18" charset="0"/>
              </a:rPr>
              <a:t>duodenal ulcer and gastric</a:t>
            </a:r>
            <a:r>
              <a:rPr lang="en-US" sz="2000" dirty="0">
                <a:latin typeface="Palatino Linotype" panose="02040502050505030304" pitchFamily="18" charset="0"/>
              </a:rPr>
              <a:t> </a:t>
            </a:r>
            <a:r>
              <a:rPr lang="ru-RU" sz="2000" dirty="0">
                <a:latin typeface="Palatino Linotype" panose="02040502050505030304" pitchFamily="18" charset="0"/>
              </a:rPr>
              <a:t>adenocarcinoma.</a:t>
            </a:r>
          </a:p>
        </p:txBody>
      </p:sp>
      <p:sp>
        <p:nvSpPr>
          <p:cNvPr id="4" name="TextBox 3"/>
          <p:cNvSpPr txBox="1"/>
          <p:nvPr/>
        </p:nvSpPr>
        <p:spPr>
          <a:xfrm>
            <a:off x="420914" y="217714"/>
            <a:ext cx="2481943" cy="646331"/>
          </a:xfrm>
          <a:prstGeom prst="rect">
            <a:avLst/>
          </a:prstGeom>
          <a:noFill/>
        </p:spPr>
        <p:txBody>
          <a:bodyPr wrap="square" rtlCol="0">
            <a:spAutoFit/>
          </a:bodyPr>
          <a:lstStyle/>
          <a:p>
            <a:pPr algn="l" rtl="0"/>
            <a:r>
              <a:rPr lang="sr-Cyrl-RS" sz="3600" i="1" dirty="0"/>
              <a:t>...</a:t>
            </a:r>
            <a:endParaRPr lang="en-US" sz="3600" i="1"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759"/>
            <a:ext cx="9361488" cy="769256"/>
          </a:xfrm>
          <a:solidFill>
            <a:schemeClr val="bg1"/>
          </a:solidFill>
        </p:spPr>
        <p:txBody>
          <a:bodyPr>
            <a:noAutofit/>
          </a:bodyPr>
          <a:lstStyle/>
          <a:p>
            <a:pPr algn="ctr" rtl="0"/>
            <a:r>
              <a:rPr lang="sr-Cyrl-RS" sz="2500" b="1" dirty="0">
                <a:solidFill>
                  <a:srgbClr val="000000"/>
                </a:solidFill>
                <a:latin typeface="Palatino Linotype" panose="02040502050505030304" pitchFamily="18" charset="0"/>
              </a:rPr>
              <a:t>Establishing infection</a:t>
            </a:r>
            <a:endParaRPr lang="en-US" sz="2500" b="1" dirty="0"/>
          </a:p>
        </p:txBody>
      </p:sp>
      <p:sp>
        <p:nvSpPr>
          <p:cNvPr id="6" name="Rectangle 5"/>
          <p:cNvSpPr/>
          <p:nvPr/>
        </p:nvSpPr>
        <p:spPr>
          <a:xfrm>
            <a:off x="3800476" y="1122317"/>
            <a:ext cx="5454196" cy="2431435"/>
          </a:xfrm>
          <a:prstGeom prst="rect">
            <a:avLst/>
          </a:prstGeom>
          <a:solidFill>
            <a:schemeClr val="accent3">
              <a:lumMod val="20000"/>
              <a:lumOff val="80000"/>
            </a:schemeClr>
          </a:solidFill>
          <a:ln>
            <a:solidFill>
              <a:schemeClr val="tx1">
                <a:lumMod val="50000"/>
                <a:lumOff val="50000"/>
              </a:schemeClr>
            </a:solidFill>
          </a:ln>
        </p:spPr>
        <p:txBody>
          <a:bodyPr wrap="square">
            <a:spAutoFit/>
          </a:bodyPr>
          <a:lstStyle/>
          <a:p>
            <a:pPr algn="r" rtl="0">
              <a:buNone/>
            </a:pPr>
            <a:r>
              <a:rPr lang="en-US" sz="1900" i="1" dirty="0">
                <a:latin typeface="Palatino Linotype" panose="02040502050505030304" pitchFamily="18" charset="0"/>
              </a:rPr>
              <a:t>H</a:t>
            </a:r>
            <a:r>
              <a:rPr lang="sr-Cyrl-RS" sz="1900" i="1" dirty="0">
                <a:latin typeface="Palatino Linotype" panose="02040502050505030304" pitchFamily="18" charset="0"/>
              </a:rPr>
              <a:t>.</a:t>
            </a:r>
            <a:r>
              <a:rPr lang="en-US" sz="1900" i="1" dirty="0">
                <a:latin typeface="Palatino Linotype" panose="02040502050505030304" pitchFamily="18" charset="0"/>
              </a:rPr>
              <a:t>pylori </a:t>
            </a:r>
            <a:r>
              <a:rPr lang="sr-Cyrl-RS" sz="1900" b="1" dirty="0">
                <a:solidFill>
                  <a:srgbClr val="0000FF"/>
                </a:solidFill>
                <a:latin typeface="Palatino Linotype" panose="02040502050505030304" pitchFamily="18" charset="0"/>
              </a:rPr>
              <a:t>produces urease in large quantities</a:t>
            </a:r>
            <a:r>
              <a:rPr lang="sr-Cyrl-RS" sz="1900" dirty="0">
                <a:latin typeface="Palatino Linotype" panose="02040502050505030304" pitchFamily="18" charset="0"/>
              </a:rPr>
              <a:t>, which catalyzes the hydrolysis of urea into ammonia and carbon dioxide</a:t>
            </a:r>
            <a:r>
              <a:rPr lang="en-US" sz="1900" dirty="0">
                <a:latin typeface="Palatino Linotype" panose="02040502050505030304" pitchFamily="18" charset="0"/>
              </a:rPr>
              <a:t>, </a:t>
            </a:r>
            <a:r>
              <a:rPr lang="sr-Cyrl-RS" sz="1900" dirty="0">
                <a:latin typeface="Palatino Linotype" panose="02040502050505030304" pitchFamily="18" charset="0"/>
              </a:rPr>
              <a:t>thus neutraliz</a:t>
            </a:r>
            <a:r>
              <a:rPr lang="en-US" sz="1900" dirty="0" err="1">
                <a:latin typeface="Palatino Linotype" panose="02040502050505030304" pitchFamily="18" charset="0"/>
              </a:rPr>
              <a:t>ing</a:t>
            </a:r>
            <a:r>
              <a:rPr lang="sr-Cyrl-RS" sz="1900" dirty="0">
                <a:latin typeface="Palatino Linotype" panose="02040502050505030304" pitchFamily="18" charset="0"/>
              </a:rPr>
              <a:t> the acidic </a:t>
            </a:r>
            <a:r>
              <a:rPr lang="en-US" sz="1900" dirty="0">
                <a:latin typeface="Palatino Linotype" panose="02040502050505030304" pitchFamily="18" charset="0"/>
              </a:rPr>
              <a:t>gastric </a:t>
            </a:r>
            <a:r>
              <a:rPr lang="sr-Cyrl-RS" sz="1900" dirty="0">
                <a:latin typeface="Palatino Linotype" panose="02040502050505030304" pitchFamily="18" charset="0"/>
              </a:rPr>
              <a:t>environment</a:t>
            </a:r>
            <a:r>
              <a:rPr lang="en-US" sz="1900" dirty="0">
                <a:latin typeface="Palatino Linotype" panose="02040502050505030304" pitchFamily="18" charset="0"/>
              </a:rPr>
              <a:t>.</a:t>
            </a:r>
            <a:endParaRPr lang="sr-Cyrl-RS" sz="1900" dirty="0">
              <a:latin typeface="Palatino Linotype" panose="02040502050505030304" pitchFamily="18" charset="0"/>
            </a:endParaRPr>
          </a:p>
          <a:p>
            <a:pPr algn="r" rtl="0">
              <a:buNone/>
            </a:pPr>
            <a:endParaRPr lang="ru-RU" sz="1900" dirty="0">
              <a:latin typeface="Palatino Linotype" panose="02040502050505030304" pitchFamily="18" charset="0"/>
            </a:endParaRPr>
          </a:p>
          <a:p>
            <a:pPr algn="r" rtl="0">
              <a:buNone/>
            </a:pPr>
            <a:r>
              <a:rPr lang="en-US" sz="1900" dirty="0">
                <a:latin typeface="Palatino Linotype" panose="02040502050505030304" pitchFamily="18" charset="0"/>
              </a:rPr>
              <a:t>It has a larger number of </a:t>
            </a:r>
            <a:r>
              <a:rPr lang="en-US" sz="1900" b="1" dirty="0">
                <a:solidFill>
                  <a:srgbClr val="0000FF"/>
                </a:solidFill>
                <a:latin typeface="Palatino Linotype" panose="02040502050505030304" pitchFamily="18" charset="0"/>
              </a:rPr>
              <a:t>polar flagella </a:t>
            </a:r>
            <a:r>
              <a:rPr lang="en-US" sz="1900" dirty="0">
                <a:latin typeface="Palatino Linotype" panose="02040502050505030304" pitchFamily="18" charset="0"/>
              </a:rPr>
              <a:t>with which it penetrates and colonizes the mucus layer of the stomach.</a:t>
            </a:r>
            <a:endParaRPr lang="ru-RU" sz="1900" dirty="0">
              <a:latin typeface="Palatino Linotype" panose="02040502050505030304" pitchFamily="18" charset="0"/>
            </a:endParaRPr>
          </a:p>
        </p:txBody>
      </p:sp>
      <p:sp>
        <p:nvSpPr>
          <p:cNvPr id="7" name="Rectangle 6"/>
          <p:cNvSpPr/>
          <p:nvPr/>
        </p:nvSpPr>
        <p:spPr>
          <a:xfrm>
            <a:off x="3771447" y="4426580"/>
            <a:ext cx="5483225" cy="1846659"/>
          </a:xfrm>
          <a:prstGeom prst="rect">
            <a:avLst/>
          </a:prstGeom>
          <a:solidFill>
            <a:schemeClr val="accent6">
              <a:lumMod val="20000"/>
              <a:lumOff val="80000"/>
            </a:schemeClr>
          </a:solidFill>
          <a:ln>
            <a:solidFill>
              <a:schemeClr val="accent6">
                <a:lumMod val="75000"/>
              </a:schemeClr>
            </a:solidFill>
          </a:ln>
        </p:spPr>
        <p:txBody>
          <a:bodyPr wrap="square">
            <a:spAutoFit/>
          </a:bodyPr>
          <a:lstStyle/>
          <a:p>
            <a:pPr algn="r" rtl="0">
              <a:buNone/>
            </a:pPr>
            <a:r>
              <a:rPr lang="en-US" sz="1900" dirty="0">
                <a:latin typeface="Palatino Linotype" panose="02040502050505030304" pitchFamily="18" charset="0"/>
              </a:rPr>
              <a:t>It e</a:t>
            </a:r>
            <a:r>
              <a:rPr lang="sr-Cyrl-RS" sz="1900" dirty="0">
                <a:latin typeface="Palatino Linotype" panose="02040502050505030304" pitchFamily="18" charset="0"/>
              </a:rPr>
              <a:t>xpresses numerous</a:t>
            </a:r>
            <a:r>
              <a:rPr lang="en-US" sz="1900" dirty="0">
                <a:latin typeface="Palatino Linotype" panose="02040502050505030304" pitchFamily="18" charset="0"/>
              </a:rPr>
              <a:t> </a:t>
            </a:r>
            <a:r>
              <a:rPr lang="sr-Cyrl-RS" sz="1900" b="1" dirty="0">
                <a:solidFill>
                  <a:srgbClr val="0000FF"/>
                </a:solidFill>
                <a:latin typeface="Palatino Linotype" panose="02040502050505030304" pitchFamily="18" charset="0"/>
              </a:rPr>
              <a:t>outer membrane proteins</a:t>
            </a:r>
            <a:r>
              <a:rPr lang="sr-Cyrl-RS" sz="1900" b="1" dirty="0">
                <a:solidFill>
                  <a:srgbClr val="C00000"/>
                </a:solidFill>
                <a:latin typeface="Palatino Linotype" panose="02040502050505030304" pitchFamily="18" charset="0"/>
              </a:rPr>
              <a:t> </a:t>
            </a:r>
            <a:r>
              <a:rPr lang="sr-Cyrl-RS" sz="1900" dirty="0">
                <a:latin typeface="Palatino Linotype" panose="02040502050505030304" pitchFamily="18" charset="0"/>
              </a:rPr>
              <a:t>which are important for adhesion and persistent colonization of the gastric epithelium:</a:t>
            </a:r>
            <a:r>
              <a:rPr lang="en-US" sz="1900" dirty="0">
                <a:latin typeface="Palatino Linotype" panose="02040502050505030304" pitchFamily="18" charset="0"/>
              </a:rPr>
              <a:t> </a:t>
            </a:r>
            <a:r>
              <a:rPr lang="sr-Cyrl-RS" sz="1900" b="1" dirty="0">
                <a:solidFill>
                  <a:srgbClr val="C00000"/>
                </a:solidFill>
                <a:latin typeface="Palatino Linotype" panose="02040502050505030304" pitchFamily="18" charset="0"/>
              </a:rPr>
              <a:t>adhesin that binds blood</a:t>
            </a:r>
            <a:r>
              <a:rPr lang="en-US" sz="1900" b="1" dirty="0">
                <a:solidFill>
                  <a:srgbClr val="C00000"/>
                </a:solidFill>
                <a:latin typeface="Palatino Linotype" panose="02040502050505030304" pitchFamily="18" charset="0"/>
              </a:rPr>
              <a:t> </a:t>
            </a:r>
            <a:r>
              <a:rPr lang="sr-Cyrl-RS" sz="1900" b="1" dirty="0">
                <a:solidFill>
                  <a:srgbClr val="C00000"/>
                </a:solidFill>
                <a:latin typeface="Palatino Linotype" panose="02040502050505030304" pitchFamily="18" charset="0"/>
              </a:rPr>
              <a:t>group antigens</a:t>
            </a:r>
            <a:r>
              <a:rPr lang="en-US" sz="1900" b="1" dirty="0">
                <a:solidFill>
                  <a:srgbClr val="C00000"/>
                </a:solidFill>
                <a:latin typeface="Palatino Linotype" panose="02040502050505030304" pitchFamily="18" charset="0"/>
              </a:rPr>
              <a:t> </a:t>
            </a:r>
            <a:r>
              <a:rPr lang="sr-Cyrl-RS" sz="1900" dirty="0">
                <a:latin typeface="Palatino Linotype" panose="02040502050505030304" pitchFamily="18" charset="0"/>
              </a:rPr>
              <a:t>(</a:t>
            </a:r>
            <a:r>
              <a:rPr lang="en-US" sz="1900" i="1" dirty="0">
                <a:latin typeface="Palatino Linotype" panose="02040502050505030304" pitchFamily="18" charset="0"/>
              </a:rPr>
              <a:t>blood-group antigen-binding adhesin</a:t>
            </a:r>
            <a:r>
              <a:rPr lang="en-US" sz="1900" b="1" dirty="0">
                <a:latin typeface="Palatino Linotype" panose="02040502050505030304" pitchFamily="18" charset="0"/>
              </a:rPr>
              <a:t>, </a:t>
            </a:r>
            <a:r>
              <a:rPr lang="en-US" sz="1900" b="1" dirty="0" err="1">
                <a:latin typeface="Palatino Linotype" panose="02040502050505030304" pitchFamily="18" charset="0"/>
              </a:rPr>
              <a:t>BabA</a:t>
            </a:r>
            <a:r>
              <a:rPr lang="en-US" sz="1900" dirty="0">
                <a:latin typeface="Palatino Linotype" panose="02040502050505030304" pitchFamily="18" charset="0"/>
              </a:rPr>
              <a:t>) </a:t>
            </a:r>
            <a:r>
              <a:rPr lang="sr-Cyrl-RS" sz="1900" dirty="0">
                <a:latin typeface="Palatino Linotype" panose="02040502050505030304" pitchFamily="18" charset="0"/>
              </a:rPr>
              <a:t>and</a:t>
            </a:r>
            <a:r>
              <a:rPr lang="en-US" sz="1900" dirty="0">
                <a:latin typeface="Palatino Linotype" panose="02040502050505030304" pitchFamily="18" charset="0"/>
              </a:rPr>
              <a:t> </a:t>
            </a:r>
            <a:r>
              <a:rPr lang="sr-Cyrl-RS" sz="1900" b="1" dirty="0">
                <a:solidFill>
                  <a:srgbClr val="C00000"/>
                </a:solidFill>
                <a:latin typeface="Palatino Linotype" panose="02040502050505030304" pitchFamily="18" charset="0"/>
              </a:rPr>
              <a:t>sialic acid-binding adhesin</a:t>
            </a:r>
            <a:r>
              <a:rPr lang="en-US" sz="1900" b="1" dirty="0">
                <a:solidFill>
                  <a:srgbClr val="C00000"/>
                </a:solidFill>
                <a:latin typeface="Palatino Linotype" panose="02040502050505030304" pitchFamily="18" charset="0"/>
              </a:rPr>
              <a:t> </a:t>
            </a:r>
            <a:r>
              <a:rPr lang="sr-Cyrl-RS" sz="1900" dirty="0">
                <a:latin typeface="Palatino Linotype" panose="02040502050505030304" pitchFamily="18" charset="0"/>
              </a:rPr>
              <a:t>(</a:t>
            </a:r>
            <a:r>
              <a:rPr lang="en-US" sz="1900" b="1" dirty="0" err="1">
                <a:latin typeface="Palatino Linotype" panose="02040502050505030304" pitchFamily="18" charset="0"/>
              </a:rPr>
              <a:t>SabA</a:t>
            </a:r>
            <a:r>
              <a:rPr lang="en-US" sz="1900" dirty="0">
                <a:latin typeface="Palatino Linotype" panose="02040502050505030304" pitchFamily="18" charset="0"/>
              </a:rPr>
              <a:t>).</a:t>
            </a:r>
          </a:p>
        </p:txBody>
      </p:sp>
      <p:sp>
        <p:nvSpPr>
          <p:cNvPr id="8" name="Down Arrow 7"/>
          <p:cNvSpPr/>
          <p:nvPr/>
        </p:nvSpPr>
        <p:spPr>
          <a:xfrm>
            <a:off x="6270743" y="3743423"/>
            <a:ext cx="484632" cy="493485"/>
          </a:xfrm>
          <a:prstGeom prst="downArrow">
            <a:avLst/>
          </a:prstGeom>
          <a:solidFill>
            <a:srgbClr val="FFE6C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nvGrpSpPr>
          <p:cNvPr id="10" name="Group 9"/>
          <p:cNvGrpSpPr/>
          <p:nvPr/>
        </p:nvGrpSpPr>
        <p:grpSpPr>
          <a:xfrm>
            <a:off x="43543" y="1122317"/>
            <a:ext cx="3614057" cy="5398241"/>
            <a:chOff x="0" y="1204686"/>
            <a:chExt cx="3614057" cy="5653314"/>
          </a:xfrm>
        </p:grpSpPr>
        <p:pic>
          <p:nvPicPr>
            <p:cNvPr id="4" name="Picture 3"/>
            <p:cNvPicPr>
              <a:picLocks noChangeAspect="1"/>
            </p:cNvPicPr>
            <p:nvPr/>
          </p:nvPicPr>
          <p:blipFill>
            <a:blip r:embed="rId3" cstate="print"/>
            <a:srcRect t="4894"/>
            <a:stretch>
              <a:fillRect/>
            </a:stretch>
          </p:blipFill>
          <p:spPr>
            <a:xfrm>
              <a:off x="0" y="1204686"/>
              <a:ext cx="3614057" cy="5653314"/>
            </a:xfrm>
            <a:prstGeom prst="rect">
              <a:avLst/>
            </a:prstGeom>
          </p:spPr>
        </p:pic>
        <p:sp>
          <p:nvSpPr>
            <p:cNvPr id="9" name="Rounded Rectangle 8"/>
            <p:cNvSpPr/>
            <p:nvPr/>
          </p:nvSpPr>
          <p:spPr>
            <a:xfrm>
              <a:off x="2119086" y="6023429"/>
              <a:ext cx="551543" cy="46445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extLst>
      <p:ext uri="{BB962C8B-B14F-4D97-AF65-F5344CB8AC3E}">
        <p14:creationId xmlns:p14="http://schemas.microsoft.com/office/powerpoint/2010/main" val="37518629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91081" y="4781806"/>
            <a:ext cx="5123543" cy="1554272"/>
          </a:xfrm>
          <a:prstGeom prst="rect">
            <a:avLst/>
          </a:prstGeom>
          <a:solidFill>
            <a:schemeClr val="bg2">
              <a:lumMod val="90000"/>
            </a:schemeClr>
          </a:solidFill>
          <a:ln>
            <a:solidFill>
              <a:schemeClr val="bg2">
                <a:lumMod val="50000"/>
              </a:schemeClr>
            </a:solidFill>
          </a:ln>
        </p:spPr>
        <p:txBody>
          <a:bodyPr wrap="square">
            <a:spAutoFit/>
          </a:bodyPr>
          <a:lstStyle/>
          <a:p>
            <a:pPr algn="l" rtl="0">
              <a:buNone/>
            </a:pPr>
            <a:r>
              <a:rPr lang="ru-RU" sz="1900" dirty="0">
                <a:latin typeface="Palatino Linotype" panose="02040502050505030304" pitchFamily="18" charset="0"/>
              </a:rPr>
              <a:t> </a:t>
            </a:r>
          </a:p>
          <a:p>
            <a:pPr algn="r" rtl="0">
              <a:buNone/>
            </a:pPr>
            <a:r>
              <a:rPr lang="en-US" sz="1900" dirty="0">
                <a:latin typeface="Palatino Linotype" panose="02040502050505030304" pitchFamily="18" charset="0"/>
              </a:rPr>
              <a:t>Vacuolizing </a:t>
            </a:r>
            <a:r>
              <a:rPr lang="ru-RU" sz="1900" dirty="0">
                <a:latin typeface="Palatino Linotype" panose="02040502050505030304" pitchFamily="18" charset="0"/>
              </a:rPr>
              <a:t>cytotoxin</a:t>
            </a:r>
            <a:r>
              <a:rPr lang="en-US" sz="1900" dirty="0">
                <a:latin typeface="Palatino Linotype" panose="02040502050505030304" pitchFamily="18" charset="0"/>
              </a:rPr>
              <a:t> (</a:t>
            </a:r>
            <a:r>
              <a:rPr lang="ru-RU" sz="1900" b="1" dirty="0">
                <a:solidFill>
                  <a:srgbClr val="0000FF"/>
                </a:solidFill>
                <a:latin typeface="Palatino Linotype" panose="02040502050505030304" pitchFamily="18" charset="0"/>
              </a:rPr>
              <a:t>Vac</a:t>
            </a:r>
            <a:r>
              <a:rPr lang="en-US" sz="1900" b="1" dirty="0">
                <a:solidFill>
                  <a:srgbClr val="0000FF"/>
                </a:solidFill>
                <a:latin typeface="Palatino Linotype" panose="02040502050505030304" pitchFamily="18" charset="0"/>
              </a:rPr>
              <a:t>A</a:t>
            </a:r>
            <a:r>
              <a:rPr lang="en-US" sz="1900" dirty="0">
                <a:latin typeface="Palatino Linotype" panose="02040502050505030304" pitchFamily="18" charset="0"/>
              </a:rPr>
              <a:t>)</a:t>
            </a:r>
            <a:r>
              <a:rPr lang="ru-RU" sz="1900" dirty="0">
                <a:latin typeface="Palatino Linotype" panose="02040502050505030304" pitchFamily="18" charset="0"/>
              </a:rPr>
              <a:t> can modulate the host immune response by directly suppressing the T lymphocyte response</a:t>
            </a:r>
            <a:r>
              <a:rPr lang="en-US" sz="1900" dirty="0">
                <a:latin typeface="Palatino Linotype" panose="02040502050505030304" pitchFamily="18" charset="0"/>
              </a:rPr>
              <a:t>.</a:t>
            </a:r>
            <a:endParaRPr lang="ru-RU" sz="1900" dirty="0">
              <a:latin typeface="Palatino Linotype" panose="02040502050505030304" pitchFamily="18" charset="0"/>
            </a:endParaRPr>
          </a:p>
          <a:p>
            <a:pPr algn="l" rtl="0">
              <a:buNone/>
            </a:pPr>
            <a:endParaRPr lang="en-US" sz="1900" dirty="0"/>
          </a:p>
        </p:txBody>
      </p:sp>
      <p:sp>
        <p:nvSpPr>
          <p:cNvPr id="8" name="Rectangle 7"/>
          <p:cNvSpPr/>
          <p:nvPr/>
        </p:nvSpPr>
        <p:spPr>
          <a:xfrm>
            <a:off x="3991081" y="1976991"/>
            <a:ext cx="5149397" cy="1846659"/>
          </a:xfrm>
          <a:prstGeom prst="rect">
            <a:avLst/>
          </a:prstGeom>
          <a:solidFill>
            <a:schemeClr val="accent2">
              <a:lumMod val="20000"/>
              <a:lumOff val="80000"/>
            </a:schemeClr>
          </a:solidFill>
          <a:ln>
            <a:solidFill>
              <a:schemeClr val="accent2">
                <a:lumMod val="60000"/>
                <a:lumOff val="40000"/>
              </a:schemeClr>
            </a:solidFill>
          </a:ln>
        </p:spPr>
        <p:txBody>
          <a:bodyPr wrap="square">
            <a:spAutoFit/>
          </a:bodyPr>
          <a:lstStyle/>
          <a:p>
            <a:pPr algn="r" rtl="0">
              <a:buNone/>
            </a:pPr>
            <a:r>
              <a:rPr lang="ru-RU" sz="1900" i="1" dirty="0">
                <a:latin typeface="Palatino Linotype" panose="02040502050505030304" pitchFamily="18" charset="0"/>
              </a:rPr>
              <a:t>H</a:t>
            </a:r>
            <a:r>
              <a:rPr lang="sr-Latn-RS" sz="1900" i="1" dirty="0">
                <a:latin typeface="Palatino Linotype" panose="02040502050505030304" pitchFamily="18" charset="0"/>
              </a:rPr>
              <a:t>.</a:t>
            </a:r>
            <a:r>
              <a:rPr lang="en-US" sz="1900" i="1" dirty="0">
                <a:latin typeface="Palatino Linotype" panose="02040502050505030304" pitchFamily="18" charset="0"/>
              </a:rPr>
              <a:t>p</a:t>
            </a:r>
            <a:r>
              <a:rPr lang="ru-RU" sz="1900" i="1" dirty="0">
                <a:latin typeface="Palatino Linotype" panose="02040502050505030304" pitchFamily="18" charset="0"/>
              </a:rPr>
              <a:t>ylori</a:t>
            </a:r>
            <a:r>
              <a:rPr lang="en-US" sz="1900" i="1" dirty="0">
                <a:latin typeface="Palatino Linotype" panose="02040502050505030304" pitchFamily="18" charset="0"/>
              </a:rPr>
              <a:t> </a:t>
            </a:r>
            <a:r>
              <a:rPr lang="ru-RU" sz="1900" dirty="0">
                <a:latin typeface="Palatino Linotype" panose="02040502050505030304" pitchFamily="18" charset="0"/>
              </a:rPr>
              <a:t>expresses a repertoire of human antigens on</a:t>
            </a:r>
            <a:r>
              <a:rPr lang="en-US" sz="1900" dirty="0">
                <a:latin typeface="Palatino Linotype" panose="02040502050505030304" pitchFamily="18" charset="0"/>
              </a:rPr>
              <a:t> </a:t>
            </a:r>
            <a:r>
              <a:rPr lang="sr-Latn-RS" sz="1900" dirty="0">
                <a:latin typeface="Palatino Linotype" panose="02040502050505030304" pitchFamily="18" charset="0"/>
              </a:rPr>
              <a:t>LPS</a:t>
            </a:r>
            <a:r>
              <a:rPr lang="en-US" sz="1900" dirty="0">
                <a:latin typeface="Palatino Linotype" panose="02040502050505030304" pitchFamily="18" charset="0"/>
              </a:rPr>
              <a:t>.</a:t>
            </a:r>
            <a:r>
              <a:rPr lang="ru-RU" sz="1900" dirty="0">
                <a:latin typeface="Palatino Linotype" panose="02040502050505030304" pitchFamily="18" charset="0"/>
              </a:rPr>
              <a:t> </a:t>
            </a:r>
          </a:p>
          <a:p>
            <a:pPr algn="r" rtl="0">
              <a:buNone/>
            </a:pPr>
            <a:endParaRPr lang="sr-Cyrl-RS" sz="1900" b="1" dirty="0">
              <a:solidFill>
                <a:srgbClr val="0000FF"/>
              </a:solidFill>
              <a:latin typeface="Palatino Linotype" panose="02040502050505030304" pitchFamily="18" charset="0"/>
            </a:endParaRPr>
          </a:p>
          <a:p>
            <a:pPr algn="r" rtl="0">
              <a:buNone/>
            </a:pPr>
            <a:r>
              <a:rPr lang="sr-Latn-RS" sz="1900" b="1" dirty="0">
                <a:solidFill>
                  <a:srgbClr val="0000FF"/>
                </a:solidFill>
                <a:latin typeface="Palatino Linotype" panose="02040502050505030304" pitchFamily="18" charset="0"/>
              </a:rPr>
              <a:t>LPS</a:t>
            </a:r>
            <a:r>
              <a:rPr lang="ru-RU" sz="1900" b="1" dirty="0">
                <a:solidFill>
                  <a:srgbClr val="0000FF"/>
                </a:solidFill>
                <a:latin typeface="Palatino Linotype" panose="02040502050505030304" pitchFamily="18" charset="0"/>
              </a:rPr>
              <a:t> </a:t>
            </a:r>
            <a:r>
              <a:rPr lang="en-US" sz="1900" b="1" dirty="0">
                <a:solidFill>
                  <a:srgbClr val="0000FF"/>
                </a:solidFill>
                <a:latin typeface="Palatino Linotype" panose="02040502050505030304" pitchFamily="18" charset="0"/>
              </a:rPr>
              <a:t>of </a:t>
            </a:r>
            <a:r>
              <a:rPr lang="ru-RU" sz="1900" b="1" i="1" dirty="0">
                <a:solidFill>
                  <a:srgbClr val="0000FF"/>
                </a:solidFill>
                <a:latin typeface="Palatino Linotype" panose="02040502050505030304" pitchFamily="18" charset="0"/>
              </a:rPr>
              <a:t>H</a:t>
            </a:r>
            <a:r>
              <a:rPr lang="sr-Latn-RS" sz="1900" b="1" i="1" dirty="0">
                <a:solidFill>
                  <a:srgbClr val="0000FF"/>
                </a:solidFill>
                <a:latin typeface="Palatino Linotype" panose="02040502050505030304" pitchFamily="18" charset="0"/>
              </a:rPr>
              <a:t>.</a:t>
            </a:r>
            <a:r>
              <a:rPr lang="en-US" sz="1900" b="1" i="1" dirty="0">
                <a:solidFill>
                  <a:srgbClr val="0000FF"/>
                </a:solidFill>
                <a:latin typeface="Palatino Linotype" panose="02040502050505030304" pitchFamily="18" charset="0"/>
              </a:rPr>
              <a:t> </a:t>
            </a:r>
            <a:r>
              <a:rPr lang="ru-RU" sz="1900" b="1" i="1" dirty="0">
                <a:solidFill>
                  <a:srgbClr val="0000FF"/>
                </a:solidFill>
                <a:latin typeface="Palatino Linotype" panose="02040502050505030304" pitchFamily="18" charset="0"/>
              </a:rPr>
              <a:t>pylori</a:t>
            </a:r>
            <a:r>
              <a:rPr lang="en-US" sz="1900" b="1" i="1" dirty="0">
                <a:solidFill>
                  <a:srgbClr val="0000FF"/>
                </a:solidFill>
                <a:latin typeface="Palatino Linotype" panose="02040502050505030304" pitchFamily="18" charset="0"/>
              </a:rPr>
              <a:t> </a:t>
            </a:r>
            <a:r>
              <a:rPr lang="ru-RU" sz="1900" b="1" dirty="0">
                <a:solidFill>
                  <a:srgbClr val="0000FF"/>
                </a:solidFill>
                <a:latin typeface="Palatino Linotype" panose="02040502050505030304" pitchFamily="18" charset="0"/>
              </a:rPr>
              <a:t>is relatively anergic</a:t>
            </a:r>
            <a:r>
              <a:rPr lang="ru-RU" sz="1900" dirty="0">
                <a:latin typeface="Palatino Linotype" panose="02040502050505030304" pitchFamily="18" charset="0"/>
              </a:rPr>
              <a:t>, show</a:t>
            </a:r>
            <a:r>
              <a:rPr lang="en-US" sz="1900" dirty="0" err="1">
                <a:latin typeface="Palatino Linotype" panose="02040502050505030304" pitchFamily="18" charset="0"/>
              </a:rPr>
              <a:t>ing</a:t>
            </a:r>
            <a:r>
              <a:rPr lang="ru-RU" sz="1900" dirty="0">
                <a:latin typeface="Palatino Linotype" panose="02040502050505030304" pitchFamily="18" charset="0"/>
              </a:rPr>
              <a:t> 10</a:t>
            </a:r>
            <a:r>
              <a:rPr lang="ru-RU" sz="1900" baseline="30000" dirty="0">
                <a:latin typeface="Palatino Linotype" panose="02040502050505030304" pitchFamily="18" charset="0"/>
              </a:rPr>
              <a:t>3</a:t>
            </a:r>
            <a:r>
              <a:rPr lang="en-US" sz="1900" baseline="30000" dirty="0">
                <a:latin typeface="Palatino Linotype" panose="02040502050505030304" pitchFamily="18" charset="0"/>
              </a:rPr>
              <a:t> </a:t>
            </a:r>
            <a:r>
              <a:rPr lang="ru-RU" sz="1900" dirty="0">
                <a:latin typeface="Palatino Linotype" panose="02040502050505030304" pitchFamily="18" charset="0"/>
              </a:rPr>
              <a:t>times less activity than</a:t>
            </a:r>
            <a:r>
              <a:rPr lang="en-US" sz="1900" dirty="0">
                <a:latin typeface="Palatino Linotype" panose="02040502050505030304" pitchFamily="18" charset="0"/>
              </a:rPr>
              <a:t> </a:t>
            </a:r>
            <a:r>
              <a:rPr lang="sr-Latn-RS" sz="1900" dirty="0">
                <a:latin typeface="Palatino Linotype" panose="02040502050505030304" pitchFamily="18" charset="0"/>
              </a:rPr>
              <a:t>LPS</a:t>
            </a:r>
            <a:r>
              <a:rPr lang="en-US" sz="1900" dirty="0">
                <a:latin typeface="Palatino Linotype" panose="02040502050505030304" pitchFamily="18" charset="0"/>
              </a:rPr>
              <a:t> of </a:t>
            </a:r>
            <a:r>
              <a:rPr lang="ru-RU" sz="1900" dirty="0">
                <a:latin typeface="Palatino Linotype" panose="02040502050505030304" pitchFamily="18" charset="0"/>
              </a:rPr>
              <a:t>other</a:t>
            </a:r>
            <a:r>
              <a:rPr lang="en-US" sz="1900" dirty="0">
                <a:latin typeface="Palatino Linotype" panose="02040502050505030304" pitchFamily="18" charset="0"/>
              </a:rPr>
              <a:t> </a:t>
            </a:r>
            <a:r>
              <a:rPr lang="ru-RU" sz="1900" i="1" dirty="0">
                <a:latin typeface="Palatino Linotype" panose="02040502050505030304" pitchFamily="18" charset="0"/>
              </a:rPr>
              <a:t>Gram</a:t>
            </a:r>
            <a:r>
              <a:rPr lang="sr-Latn-RS" sz="1900" i="1" dirty="0">
                <a:latin typeface="Palatino Linotype" panose="02040502050505030304" pitchFamily="18" charset="0"/>
              </a:rPr>
              <a:t>-</a:t>
            </a:r>
            <a:r>
              <a:rPr lang="ru-RU" sz="1900" dirty="0">
                <a:latin typeface="Palatino Linotype" panose="02040502050505030304" pitchFamily="18" charset="0"/>
              </a:rPr>
              <a:t>negative bacteria</a:t>
            </a:r>
            <a:r>
              <a:rPr lang="en-US" sz="1900" dirty="0">
                <a:latin typeface="Palatino Linotype" panose="02040502050505030304" pitchFamily="18" charset="0"/>
              </a:rPr>
              <a:t>.</a:t>
            </a:r>
            <a:endParaRPr lang="ru-RU" sz="1900" dirty="0">
              <a:latin typeface="Palatino Linotype" panose="02040502050505030304" pitchFamily="18" charset="0"/>
            </a:endParaRPr>
          </a:p>
        </p:txBody>
      </p:sp>
      <p:grpSp>
        <p:nvGrpSpPr>
          <p:cNvPr id="13" name="Group 12"/>
          <p:cNvGrpSpPr/>
          <p:nvPr/>
        </p:nvGrpSpPr>
        <p:grpSpPr>
          <a:xfrm>
            <a:off x="106759" y="1719036"/>
            <a:ext cx="3790950" cy="4975678"/>
            <a:chOff x="0" y="1204686"/>
            <a:chExt cx="3614057" cy="5653314"/>
          </a:xfrm>
        </p:grpSpPr>
        <p:pic>
          <p:nvPicPr>
            <p:cNvPr id="4" name="Picture 3"/>
            <p:cNvPicPr>
              <a:picLocks noChangeAspect="1"/>
            </p:cNvPicPr>
            <p:nvPr/>
          </p:nvPicPr>
          <p:blipFill>
            <a:blip r:embed="rId3" cstate="print"/>
            <a:srcRect t="4894"/>
            <a:stretch>
              <a:fillRect/>
            </a:stretch>
          </p:blipFill>
          <p:spPr>
            <a:xfrm>
              <a:off x="0" y="1204686"/>
              <a:ext cx="3614057" cy="5653314"/>
            </a:xfrm>
            <a:prstGeom prst="rect">
              <a:avLst/>
            </a:prstGeom>
          </p:spPr>
        </p:pic>
        <p:sp>
          <p:nvSpPr>
            <p:cNvPr id="12" name="Rectangle 11"/>
            <p:cNvSpPr/>
            <p:nvPr/>
          </p:nvSpPr>
          <p:spPr>
            <a:xfrm>
              <a:off x="2046514" y="5979886"/>
              <a:ext cx="653143" cy="5515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14" name="Down Arrow 13"/>
          <p:cNvSpPr/>
          <p:nvPr/>
        </p:nvSpPr>
        <p:spPr>
          <a:xfrm>
            <a:off x="6310536" y="4131583"/>
            <a:ext cx="484632" cy="493485"/>
          </a:xfrm>
          <a:prstGeom prst="downArrow">
            <a:avLst/>
          </a:prstGeom>
          <a:solidFill>
            <a:srgbClr val="FFE6C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Rectangle 1"/>
          <p:cNvSpPr/>
          <p:nvPr/>
        </p:nvSpPr>
        <p:spPr>
          <a:xfrm>
            <a:off x="106759" y="334959"/>
            <a:ext cx="9147969" cy="1015663"/>
          </a:xfrm>
          <a:prstGeom prst="rect">
            <a:avLst/>
          </a:prstGeom>
          <a:solidFill>
            <a:schemeClr val="bg2"/>
          </a:solidFill>
          <a:ln>
            <a:solidFill>
              <a:schemeClr val="bg2">
                <a:lumMod val="50000"/>
              </a:schemeClr>
            </a:solidFill>
          </a:ln>
        </p:spPr>
        <p:txBody>
          <a:bodyPr wrap="square">
            <a:spAutoFit/>
          </a:bodyPr>
          <a:lstStyle/>
          <a:p>
            <a:pPr algn="ctr" rtl="0"/>
            <a:r>
              <a:rPr lang="ru-RU" sz="2000" dirty="0">
                <a:latin typeface="Palatino Linotype" panose="02040502050505030304" pitchFamily="18" charset="0"/>
              </a:rPr>
              <a:t>Colonization is almost always accompanied by a cellular infiltrate ranging from</a:t>
            </a:r>
          </a:p>
          <a:p>
            <a:pPr algn="ctr" rtl="0"/>
            <a:r>
              <a:rPr lang="ru-RU" sz="2000" b="1" dirty="0">
                <a:latin typeface="Palatino Linotype" panose="02040502050505030304" pitchFamily="18" charset="0"/>
              </a:rPr>
              <a:t>minimal infiltration of mononuclear cells in the lamina propria</a:t>
            </a:r>
            <a:r>
              <a:rPr lang="en-US" sz="2000" b="1" dirty="0">
                <a:latin typeface="Palatino Linotype" panose="02040502050505030304" pitchFamily="18" charset="0"/>
              </a:rPr>
              <a:t> </a:t>
            </a:r>
            <a:r>
              <a:rPr lang="ru-RU" sz="2000" dirty="0">
                <a:latin typeface="Palatino Linotype" panose="02040502050505030304" pitchFamily="18" charset="0"/>
              </a:rPr>
              <a:t>to</a:t>
            </a:r>
            <a:r>
              <a:rPr lang="en-US" sz="2000" dirty="0">
                <a:latin typeface="Palatino Linotype" panose="02040502050505030304" pitchFamily="18" charset="0"/>
              </a:rPr>
              <a:t> </a:t>
            </a:r>
            <a:r>
              <a:rPr lang="ru-RU" sz="2000" b="1" dirty="0">
                <a:latin typeface="Palatino Linotype" panose="02040502050505030304" pitchFamily="18" charset="0"/>
              </a:rPr>
              <a:t>extensive inflammation (neutrophils, lymphocytes, and microabscess</a:t>
            </a:r>
            <a:r>
              <a:rPr lang="en-US" sz="2000" b="1" dirty="0">
                <a:latin typeface="Palatino Linotype" panose="02040502050505030304" pitchFamily="18" charset="0"/>
              </a:rPr>
              <a:t>es</a:t>
            </a:r>
            <a:r>
              <a:rPr lang="ru-RU" sz="2000" b="1" dirty="0">
                <a:latin typeface="Palatino Linotype" panose="02040502050505030304" pitchFamily="18" charset="0"/>
              </a:rPr>
              <a:t> formation)</a:t>
            </a:r>
            <a:r>
              <a:rPr lang="en-US" sz="2000" b="1" dirty="0">
                <a:latin typeface="Palatino Linotype" panose="02040502050505030304" pitchFamily="18" charset="0"/>
              </a:rPr>
              <a:t>.</a:t>
            </a:r>
            <a:endParaRPr lang="sr-Cyrl-RS" sz="2000" dirty="0">
              <a:latin typeface="Palatino Linotype" panose="02040502050505030304" pitchFamily="18" charset="0"/>
            </a:endParaRPr>
          </a:p>
        </p:txBody>
      </p:sp>
    </p:spTree>
    <p:extLst>
      <p:ext uri="{BB962C8B-B14F-4D97-AF65-F5344CB8AC3E}">
        <p14:creationId xmlns:p14="http://schemas.microsoft.com/office/powerpoint/2010/main" val="37518629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361488" cy="856341"/>
          </a:xfrm>
          <a:solidFill>
            <a:schemeClr val="bg1"/>
          </a:solidFill>
        </p:spPr>
        <p:txBody>
          <a:bodyPr>
            <a:normAutofit/>
          </a:bodyPr>
          <a:lstStyle/>
          <a:p>
            <a:pPr algn="ctr" rtl="0"/>
            <a:r>
              <a:rPr lang="sr-Cyrl-RS" sz="2800" b="1" dirty="0">
                <a:latin typeface="Palatino Linotype" panose="02040502050505030304" pitchFamily="18" charset="0"/>
              </a:rPr>
              <a:t>Mechanism of tissue damage</a:t>
            </a:r>
            <a:endParaRPr lang="en-US" sz="2800" dirty="0"/>
          </a:p>
        </p:txBody>
      </p:sp>
      <p:pic>
        <p:nvPicPr>
          <p:cNvPr id="6" name="Picture 5"/>
          <p:cNvPicPr>
            <a:picLocks noChangeAspect="1"/>
          </p:cNvPicPr>
          <p:nvPr/>
        </p:nvPicPr>
        <p:blipFill>
          <a:blip r:embed="rId2" cstate="print"/>
          <a:stretch>
            <a:fillRect/>
          </a:stretch>
        </p:blipFill>
        <p:spPr>
          <a:xfrm>
            <a:off x="-1" y="1322700"/>
            <a:ext cx="4368801" cy="5245014"/>
          </a:xfrm>
          <a:prstGeom prst="rect">
            <a:avLst/>
          </a:prstGeom>
        </p:spPr>
      </p:pic>
      <p:sp>
        <p:nvSpPr>
          <p:cNvPr id="7" name="Rectangle 6"/>
          <p:cNvSpPr/>
          <p:nvPr/>
        </p:nvSpPr>
        <p:spPr>
          <a:xfrm>
            <a:off x="4099152" y="1506535"/>
            <a:ext cx="5057548" cy="4524315"/>
          </a:xfrm>
          <a:prstGeom prst="rect">
            <a:avLst/>
          </a:prstGeom>
        </p:spPr>
        <p:txBody>
          <a:bodyPr wrap="square">
            <a:spAutoFit/>
          </a:bodyPr>
          <a:lstStyle/>
          <a:p>
            <a:pPr algn="r" rtl="0"/>
            <a:r>
              <a:rPr lang="sr-Cyrl-RS" b="1" dirty="0">
                <a:solidFill>
                  <a:srgbClr val="C00000"/>
                </a:solidFill>
                <a:latin typeface="Palatino Linotype" panose="02040502050505030304" pitchFamily="18" charset="0"/>
              </a:rPr>
              <a:t>Gene A associated with</a:t>
            </a:r>
            <a:r>
              <a:rPr lang="en-US" b="1" dirty="0">
                <a:solidFill>
                  <a:srgbClr val="C00000"/>
                </a:solidFill>
                <a:latin typeface="Palatino Linotype" panose="02040502050505030304" pitchFamily="18" charset="0"/>
              </a:rPr>
              <a:t> </a:t>
            </a:r>
            <a:r>
              <a:rPr lang="sr-Cyrl-RS" b="1" dirty="0">
                <a:solidFill>
                  <a:srgbClr val="C00000"/>
                </a:solidFill>
                <a:latin typeface="Palatino Linotype" panose="02040502050505030304" pitchFamily="18" charset="0"/>
              </a:rPr>
              <a:t>cytotoxicity</a:t>
            </a:r>
            <a:r>
              <a:rPr lang="en-US" b="1" dirty="0">
                <a:solidFill>
                  <a:srgbClr val="C00000"/>
                </a:solidFill>
                <a:latin typeface="Palatino Linotype" panose="02040502050505030304" pitchFamily="18" charset="0"/>
              </a:rPr>
              <a:t> </a:t>
            </a:r>
          </a:p>
          <a:p>
            <a:pPr algn="r" rtl="0"/>
            <a:r>
              <a:rPr lang="en-US" dirty="0">
                <a:latin typeface="Palatino Linotype" panose="02040502050505030304" pitchFamily="18" charset="0"/>
              </a:rPr>
              <a:t>(</a:t>
            </a:r>
            <a:r>
              <a:rPr lang="en-US" i="1" dirty="0">
                <a:latin typeface="Palatino Linotype" panose="02040502050505030304" pitchFamily="18" charset="0"/>
              </a:rPr>
              <a:t>cytotoxin associated gene</a:t>
            </a:r>
            <a:r>
              <a:rPr lang="en-US" dirty="0">
                <a:latin typeface="Palatino Linotype" panose="02040502050505030304" pitchFamily="18" charset="0"/>
              </a:rPr>
              <a:t>, </a:t>
            </a:r>
            <a:r>
              <a:rPr lang="en-US" b="1" dirty="0" err="1">
                <a:solidFill>
                  <a:srgbClr val="C00000"/>
                </a:solidFill>
                <a:latin typeface="Palatino Linotype" panose="02040502050505030304" pitchFamily="18" charset="0"/>
              </a:rPr>
              <a:t>CagA</a:t>
            </a:r>
            <a:r>
              <a:rPr lang="en-US" dirty="0">
                <a:latin typeface="Palatino Linotype" panose="02040502050505030304" pitchFamily="18" charset="0"/>
              </a:rPr>
              <a:t>)</a:t>
            </a:r>
            <a:r>
              <a:rPr lang="sr-Cyrl-RS" dirty="0">
                <a:latin typeface="Palatino Linotype" panose="02040502050505030304" pitchFamily="18" charset="0"/>
              </a:rPr>
              <a:t>:</a:t>
            </a:r>
            <a:endParaRPr lang="en-US" dirty="0">
              <a:latin typeface="Palatino Linotype" panose="02040502050505030304" pitchFamily="18" charset="0"/>
            </a:endParaRPr>
          </a:p>
          <a:p>
            <a:pPr algn="r"/>
            <a:r>
              <a:rPr lang="sr-Cyrl-RS" dirty="0">
                <a:latin typeface="Palatino Linotype" panose="02040502050505030304" pitchFamily="18" charset="0"/>
              </a:rPr>
              <a:t>after </a:t>
            </a:r>
            <a:r>
              <a:rPr lang="en-US" i="1" dirty="0">
                <a:latin typeface="Palatino Linotype" panose="02040502050505030304" pitchFamily="18" charset="0"/>
              </a:rPr>
              <a:t>H</a:t>
            </a:r>
            <a:r>
              <a:rPr lang="sr-Cyrl-RS" i="1" dirty="0">
                <a:latin typeface="Palatino Linotype" panose="02040502050505030304" pitchFamily="18" charset="0"/>
              </a:rPr>
              <a:t>.</a:t>
            </a:r>
            <a:r>
              <a:rPr lang="sr-Cyrl-RS" dirty="0">
                <a:latin typeface="Palatino Linotype" panose="02040502050505030304" pitchFamily="18" charset="0"/>
              </a:rPr>
              <a:t> </a:t>
            </a:r>
            <a:r>
              <a:rPr lang="en-US" i="1" dirty="0">
                <a:latin typeface="Palatino Linotype" panose="02040502050505030304" pitchFamily="18" charset="0"/>
              </a:rPr>
              <a:t>pylori </a:t>
            </a:r>
            <a:r>
              <a:rPr lang="sr-Cyrl-RS" dirty="0">
                <a:latin typeface="Palatino Linotype" panose="02040502050505030304" pitchFamily="18" charset="0"/>
              </a:rPr>
              <a:t>adherence</a:t>
            </a:r>
            <a:r>
              <a:rPr lang="en-US" dirty="0">
                <a:latin typeface="Palatino Linotype" panose="02040502050505030304" pitchFamily="18" charset="0"/>
              </a:rPr>
              <a:t>, i</a:t>
            </a:r>
            <a:r>
              <a:rPr lang="sr-Cyrl-RS" dirty="0">
                <a:latin typeface="Palatino Linotype" panose="02040502050505030304" pitchFamily="18" charset="0"/>
              </a:rPr>
              <a:t>t is transported into host epithelial cells, where it activates several intracellular signaling pathways that ultimately result in morphological changes in the cell, including disruption of intercellular junctions, increased cell motility, and proliferation.</a:t>
            </a:r>
          </a:p>
          <a:p>
            <a:pPr algn="r" rtl="0"/>
            <a:endParaRPr lang="sr-Cyrl-RS" dirty="0">
              <a:latin typeface="Palatino Linotype" panose="02040502050505030304" pitchFamily="18" charset="0"/>
            </a:endParaRPr>
          </a:p>
          <a:p>
            <a:pPr algn="r" rtl="0"/>
            <a:endParaRPr lang="sr-Cyrl-RS" b="1" dirty="0">
              <a:solidFill>
                <a:srgbClr val="C00000"/>
              </a:solidFill>
              <a:latin typeface="Palatino Linotype" panose="02040502050505030304" pitchFamily="18" charset="0"/>
            </a:endParaRPr>
          </a:p>
          <a:p>
            <a:pPr algn="r" rtl="0"/>
            <a:r>
              <a:rPr lang="sr-Cyrl-RS" b="1" dirty="0">
                <a:solidFill>
                  <a:srgbClr val="C00000"/>
                </a:solidFill>
                <a:latin typeface="Palatino Linotype" panose="02040502050505030304" pitchFamily="18" charset="0"/>
              </a:rPr>
              <a:t>Vacuolizing cytotoxin</a:t>
            </a:r>
            <a:r>
              <a:rPr lang="en-US" b="1" dirty="0">
                <a:solidFill>
                  <a:srgbClr val="C00000"/>
                </a:solidFill>
                <a:latin typeface="Palatino Linotype" panose="02040502050505030304" pitchFamily="18" charset="0"/>
              </a:rPr>
              <a:t> </a:t>
            </a:r>
            <a:r>
              <a:rPr lang="sr-Cyrl-RS" dirty="0">
                <a:latin typeface="Palatino Linotype" panose="02040502050505030304" pitchFamily="18" charset="0"/>
              </a:rPr>
              <a:t>(</a:t>
            </a:r>
            <a:r>
              <a:rPr lang="en-US" b="1" dirty="0" err="1">
                <a:solidFill>
                  <a:srgbClr val="C00000"/>
                </a:solidFill>
                <a:latin typeface="Palatino Linotype" panose="02040502050505030304" pitchFamily="18" charset="0"/>
              </a:rPr>
              <a:t>VacA</a:t>
            </a:r>
            <a:r>
              <a:rPr lang="en-US" dirty="0">
                <a:latin typeface="Palatino Linotype" panose="02040502050505030304" pitchFamily="18" charset="0"/>
              </a:rPr>
              <a:t>)</a:t>
            </a:r>
            <a:r>
              <a:rPr lang="sr-Cyrl-RS" b="1" dirty="0">
                <a:solidFill>
                  <a:srgbClr val="C00000"/>
                </a:solidFill>
                <a:latin typeface="Palatino Linotype" panose="02040502050505030304" pitchFamily="18" charset="0"/>
              </a:rPr>
              <a:t>:</a:t>
            </a:r>
            <a:r>
              <a:rPr lang="en-US" b="1" dirty="0">
                <a:solidFill>
                  <a:srgbClr val="C00000"/>
                </a:solidFill>
                <a:latin typeface="Palatino Linotype" panose="02040502050505030304" pitchFamily="18" charset="0"/>
              </a:rPr>
              <a:t> </a:t>
            </a:r>
          </a:p>
          <a:p>
            <a:pPr algn="r" rtl="0"/>
            <a:r>
              <a:rPr lang="sr-Cyrl-RS" dirty="0">
                <a:latin typeface="Palatino Linotype" panose="02040502050505030304" pitchFamily="18" charset="0"/>
              </a:rPr>
              <a:t>causes damage to epithelial cells,</a:t>
            </a:r>
          </a:p>
          <a:p>
            <a:pPr algn="r" rtl="0"/>
            <a:r>
              <a:rPr lang="sr-Cyrl-RS" dirty="0">
                <a:latin typeface="Palatino Linotype" panose="02040502050505030304" pitchFamily="18" charset="0"/>
              </a:rPr>
              <a:t>functions via transmembrane pores, permeabilizing host epithelial cells to urea</a:t>
            </a:r>
          </a:p>
          <a:p>
            <a:pPr algn="r" rtl="0"/>
            <a:r>
              <a:rPr lang="en-US" dirty="0">
                <a:latin typeface="Palatino Linotype" panose="02040502050505030304" pitchFamily="18" charset="0"/>
              </a:rPr>
              <a:t>and </a:t>
            </a:r>
            <a:r>
              <a:rPr lang="sr-Cyrl-RS" dirty="0">
                <a:latin typeface="Palatino Linotype" panose="02040502050505030304" pitchFamily="18" charset="0"/>
              </a:rPr>
              <a:t>increases intercellular permeability for important nutrients</a:t>
            </a:r>
            <a:r>
              <a:rPr lang="en-US" dirty="0">
                <a:latin typeface="Palatino Linotype" panose="02040502050505030304" pitchFamily="18" charset="0"/>
              </a:rPr>
              <a:t>.</a:t>
            </a:r>
            <a:endParaRPr lang="sr-Cyrl-RS" dirty="0">
              <a:latin typeface="Palatino Linotype" panose="02040502050505030304" pitchFamily="18" charset="0"/>
            </a:endParaRPr>
          </a:p>
        </p:txBody>
      </p:sp>
    </p:spTree>
    <p:extLst>
      <p:ext uri="{BB962C8B-B14F-4D97-AF65-F5344CB8AC3E}">
        <p14:creationId xmlns:p14="http://schemas.microsoft.com/office/powerpoint/2010/main" val="2023784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65788"/>
            <a:ext cx="5646123" cy="1143000"/>
          </a:xfrm>
        </p:spPr>
        <p:txBody>
          <a:bodyPr/>
          <a:lstStyle/>
          <a:p>
            <a:pPr algn="l" rtl="0"/>
            <a:r>
              <a:rPr lang="ru-RU" b="1" i="1" dirty="0">
                <a:solidFill>
                  <a:srgbClr val="C00000"/>
                </a:solidFill>
                <a:latin typeface="Palatino Linotype" panose="02040502050505030304" pitchFamily="18" charset="0"/>
              </a:rPr>
              <a:t>Vibrio cholerae...</a:t>
            </a:r>
            <a:endParaRPr lang="en-US" b="1" dirty="0"/>
          </a:p>
        </p:txBody>
      </p:sp>
      <p:sp>
        <p:nvSpPr>
          <p:cNvPr id="95234" name="AutoShape 2" descr="Резултат слика за vibrio coler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a:endParaRPr lang="en-US"/>
          </a:p>
        </p:txBody>
      </p:sp>
      <p:sp>
        <p:nvSpPr>
          <p:cNvPr id="95236" name="AutoShape 4" descr="Резултат слика за vibrio coler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a:endParaRPr lang="en-US"/>
          </a:p>
        </p:txBody>
      </p:sp>
      <p:pic>
        <p:nvPicPr>
          <p:cNvPr id="95240" name="Picture 8" descr="Резултат слика за vibrio cholera diarrhea"/>
          <p:cNvPicPr>
            <a:picLocks noChangeAspect="1" noChangeArrowheads="1"/>
          </p:cNvPicPr>
          <p:nvPr/>
        </p:nvPicPr>
        <p:blipFill>
          <a:blip r:embed="rId2" cstate="print"/>
          <a:srcRect/>
          <a:stretch>
            <a:fillRect/>
          </a:stretch>
        </p:blipFill>
        <p:spPr bwMode="auto">
          <a:xfrm>
            <a:off x="561121" y="2673823"/>
            <a:ext cx="3766781" cy="3359849"/>
          </a:xfrm>
          <a:prstGeom prst="rect">
            <a:avLst/>
          </a:prstGeom>
          <a:noFill/>
        </p:spPr>
      </p:pic>
      <p:sp>
        <p:nvSpPr>
          <p:cNvPr id="7" name="TextBox 6"/>
          <p:cNvSpPr txBox="1"/>
          <p:nvPr/>
        </p:nvSpPr>
        <p:spPr>
          <a:xfrm>
            <a:off x="4242771" y="1608788"/>
            <a:ext cx="4844955" cy="523220"/>
          </a:xfrm>
          <a:prstGeom prst="rect">
            <a:avLst/>
          </a:prstGeom>
          <a:noFill/>
        </p:spPr>
        <p:txBody>
          <a:bodyPr wrap="square" rtlCol="0">
            <a:spAutoFit/>
          </a:bodyPr>
          <a:lstStyle/>
          <a:p>
            <a:pPr algn="l" rtl="0"/>
            <a:r>
              <a:rPr lang="sr-Cyrl-RS" sz="2800" b="1" dirty="0"/>
              <a:t>... the causative agent of cholera</a:t>
            </a:r>
            <a:endParaRPr lang="en-US" sz="2800" b="1" dirty="0"/>
          </a:p>
        </p:txBody>
      </p:sp>
      <p:pic>
        <p:nvPicPr>
          <p:cNvPr id="8" name="Picture 4" descr="Сродна слика"/>
          <p:cNvPicPr>
            <a:picLocks noChangeAspect="1" noChangeArrowheads="1"/>
          </p:cNvPicPr>
          <p:nvPr/>
        </p:nvPicPr>
        <p:blipFill>
          <a:blip r:embed="rId3" cstate="print"/>
          <a:srcRect/>
          <a:stretch>
            <a:fillRect/>
          </a:stretch>
        </p:blipFill>
        <p:spPr bwMode="auto">
          <a:xfrm>
            <a:off x="4919923" y="2673823"/>
            <a:ext cx="3490652" cy="3359849"/>
          </a:xfrm>
          <a:prstGeom prst="rect">
            <a:avLst/>
          </a:prstGeom>
          <a:noFill/>
        </p:spPr>
      </p:pic>
      <p:sp>
        <p:nvSpPr>
          <p:cNvPr id="9" name="Rectangle 8"/>
          <p:cNvSpPr/>
          <p:nvPr/>
        </p:nvSpPr>
        <p:spPr>
          <a:xfrm>
            <a:off x="307975" y="6287037"/>
            <a:ext cx="8658225" cy="338554"/>
          </a:xfrm>
          <a:prstGeom prst="rect">
            <a:avLst/>
          </a:prstGeom>
        </p:spPr>
        <p:txBody>
          <a:bodyPr wrap="square">
            <a:spAutoFit/>
          </a:bodyPr>
          <a:lstStyle/>
          <a:p>
            <a:pPr algn="ctr" rtl="0"/>
            <a:r>
              <a:rPr lang="ru-RU" sz="1600" i="1" dirty="0">
                <a:latin typeface="Palatino Linotype" panose="02040502050505030304" pitchFamily="18" charset="0"/>
              </a:rPr>
              <a:t>Identified by Robert Koch in 1883.</a:t>
            </a:r>
            <a:r>
              <a:rPr lang="en-US" sz="1600" i="1" dirty="0">
                <a:latin typeface="Palatino Linotype" panose="02040502050505030304" pitchFamily="18" charset="0"/>
              </a:rPr>
              <a:t> </a:t>
            </a:r>
            <a:r>
              <a:rPr lang="sr-Cyrl-RS" sz="1600" i="1" dirty="0">
                <a:latin typeface="Palatino Linotype" panose="02040502050505030304" pitchFamily="18" charset="0"/>
              </a:rPr>
              <a:t>during</a:t>
            </a:r>
            <a:r>
              <a:rPr lang="en-US" sz="1600" i="1" dirty="0">
                <a:latin typeface="Palatino Linotype" panose="02040502050505030304" pitchFamily="18" charset="0"/>
              </a:rPr>
              <a:t> </a:t>
            </a:r>
            <a:r>
              <a:rPr lang="ru-RU" sz="1600" i="1" dirty="0">
                <a:latin typeface="Palatino Linotype" panose="02040502050505030304" pitchFamily="18" charset="0"/>
              </a:rPr>
              <a:t>cholera epidemic in Egypt</a:t>
            </a:r>
            <a:endParaRPr lang="en-US" sz="1600" i="1"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8698" y="155696"/>
            <a:ext cx="4522790" cy="830997"/>
          </a:xfrm>
          <a:prstGeom prst="rect">
            <a:avLst/>
          </a:prstGeom>
          <a:solidFill>
            <a:schemeClr val="accent2">
              <a:lumMod val="20000"/>
              <a:lumOff val="80000"/>
            </a:schemeClr>
          </a:solidFill>
        </p:spPr>
        <p:txBody>
          <a:bodyPr wrap="square" rtlCol="0">
            <a:spAutoFit/>
          </a:bodyPr>
          <a:lstStyle/>
          <a:p>
            <a:pPr algn="ctr" rtl="0"/>
            <a:r>
              <a:rPr lang="sr-Cyrl-RS" sz="2400" b="1" dirty="0"/>
              <a:t>Pathogenesis of infection and possible consequences</a:t>
            </a:r>
            <a:endParaRPr lang="en-US" sz="2400" b="1" dirty="0"/>
          </a:p>
        </p:txBody>
      </p:sp>
      <p:sp>
        <p:nvSpPr>
          <p:cNvPr id="7" name="Rectangle 6"/>
          <p:cNvSpPr/>
          <p:nvPr/>
        </p:nvSpPr>
        <p:spPr>
          <a:xfrm>
            <a:off x="121103" y="1069993"/>
            <a:ext cx="4717595" cy="5632311"/>
          </a:xfrm>
          <a:prstGeom prst="rect">
            <a:avLst/>
          </a:prstGeom>
          <a:solidFill>
            <a:schemeClr val="bg2"/>
          </a:solidFill>
          <a:ln>
            <a:solidFill>
              <a:srgbClr val="FF0000"/>
            </a:solidFill>
          </a:ln>
        </p:spPr>
        <p:txBody>
          <a:bodyPr wrap="square">
            <a:spAutoFit/>
          </a:bodyPr>
          <a:lstStyle/>
          <a:p>
            <a:r>
              <a:rPr lang="en-US" i="1" dirty="0">
                <a:latin typeface="Palatino Linotype" panose="02040502050505030304" pitchFamily="18" charset="0"/>
              </a:rPr>
              <a:t>H</a:t>
            </a:r>
            <a:r>
              <a:rPr lang="sr-Cyrl-RS" i="1" dirty="0">
                <a:latin typeface="Palatino Linotype" panose="02040502050505030304" pitchFamily="18" charset="0"/>
              </a:rPr>
              <a:t>.</a:t>
            </a:r>
            <a:r>
              <a:rPr lang="en-US" i="1" dirty="0">
                <a:latin typeface="Palatino Linotype" panose="02040502050505030304" pitchFamily="18" charset="0"/>
              </a:rPr>
              <a:t>pylori </a:t>
            </a:r>
            <a:r>
              <a:rPr lang="en-US" i="1" dirty="0" err="1">
                <a:latin typeface="Palatino Linotype" panose="02040502050505030304" pitchFamily="18" charset="0"/>
              </a:rPr>
              <a:t>i</a:t>
            </a:r>
            <a:r>
              <a:rPr lang="sr-Cyrl-RS" dirty="0">
                <a:latin typeface="Palatino Linotype" panose="02040502050505030304" pitchFamily="18" charset="0"/>
              </a:rPr>
              <a:t>nfection</a:t>
            </a:r>
            <a:r>
              <a:rPr lang="en-US" dirty="0">
                <a:latin typeface="Palatino Linotype" panose="02040502050505030304" pitchFamily="18" charset="0"/>
              </a:rPr>
              <a:t> </a:t>
            </a:r>
            <a:r>
              <a:rPr lang="sr-Cyrl-RS" dirty="0">
                <a:latin typeface="Palatino Linotype" panose="02040502050505030304" pitchFamily="18" charset="0"/>
              </a:rPr>
              <a:t>results</a:t>
            </a:r>
            <a:r>
              <a:rPr lang="en-US" dirty="0">
                <a:latin typeface="Palatino Linotype" panose="02040502050505030304" pitchFamily="18" charset="0"/>
              </a:rPr>
              <a:t> in </a:t>
            </a:r>
            <a:r>
              <a:rPr lang="sr-Cyrl-RS" b="1" dirty="0">
                <a:latin typeface="Palatino Linotype" panose="02040502050505030304" pitchFamily="18" charset="0"/>
              </a:rPr>
              <a:t>reduced </a:t>
            </a:r>
            <a:r>
              <a:rPr lang="en-US" b="1" dirty="0">
                <a:latin typeface="Palatino Linotype" panose="02040502050505030304" pitchFamily="18" charset="0"/>
              </a:rPr>
              <a:t>presence of </a:t>
            </a:r>
            <a:r>
              <a:rPr lang="sr-Latn-RS" b="1" dirty="0">
                <a:latin typeface="Palatino Linotype" panose="02040502050505030304" pitchFamily="18" charset="0"/>
              </a:rPr>
              <a:t>D</a:t>
            </a:r>
            <a:r>
              <a:rPr lang="en-US" b="1" dirty="0">
                <a:latin typeface="Palatino Linotype" panose="02040502050505030304" pitchFamily="18" charset="0"/>
              </a:rPr>
              <a:t> </a:t>
            </a:r>
            <a:r>
              <a:rPr lang="sr-Cyrl-RS" b="1" dirty="0">
                <a:latin typeface="Palatino Linotype" panose="02040502050505030304" pitchFamily="18" charset="0"/>
              </a:rPr>
              <a:t>cells that secrete somatostatin</a:t>
            </a:r>
            <a:r>
              <a:rPr lang="en-US" b="1" dirty="0">
                <a:latin typeface="Palatino Linotype" panose="02040502050505030304" pitchFamily="18" charset="0"/>
              </a:rPr>
              <a:t>, </a:t>
            </a:r>
            <a:r>
              <a:rPr lang="sr-Cyrl-RS" dirty="0">
                <a:latin typeface="Palatino Linotype" panose="02040502050505030304" pitchFamily="18" charset="0"/>
              </a:rPr>
              <a:t>which in turn causes </a:t>
            </a:r>
            <a:r>
              <a:rPr lang="sr-Cyrl-RS" b="1" dirty="0">
                <a:latin typeface="Palatino Linotype" panose="02040502050505030304" pitchFamily="18" charset="0"/>
              </a:rPr>
              <a:t>increased gastrin</a:t>
            </a:r>
            <a:r>
              <a:rPr lang="en-US" b="1" dirty="0">
                <a:latin typeface="Palatino Linotype" panose="02040502050505030304" pitchFamily="18" charset="0"/>
              </a:rPr>
              <a:t> </a:t>
            </a:r>
            <a:r>
              <a:rPr lang="sr-Cyrl-RS" b="1" dirty="0">
                <a:latin typeface="Palatino Linotype" panose="02040502050505030304" pitchFamily="18" charset="0"/>
              </a:rPr>
              <a:t>concentration</a:t>
            </a:r>
            <a:r>
              <a:rPr lang="en-US" b="1" dirty="0">
                <a:latin typeface="Palatino Linotype" panose="02040502050505030304" pitchFamily="18" charset="0"/>
              </a:rPr>
              <a:t> </a:t>
            </a:r>
            <a:r>
              <a:rPr lang="sr-Cyrl-RS" dirty="0">
                <a:latin typeface="Palatino Linotype" panose="02040502050505030304" pitchFamily="18" charset="0"/>
              </a:rPr>
              <a:t>and</a:t>
            </a:r>
            <a:r>
              <a:rPr lang="en-US" dirty="0">
                <a:latin typeface="Palatino Linotype" panose="02040502050505030304" pitchFamily="18" charset="0"/>
              </a:rPr>
              <a:t> </a:t>
            </a:r>
            <a:r>
              <a:rPr lang="sr-Cyrl-RS" b="1" dirty="0">
                <a:latin typeface="Palatino Linotype" panose="02040502050505030304" pitchFamily="18" charset="0"/>
              </a:rPr>
              <a:t>increased secretion of gastric acid</a:t>
            </a:r>
            <a:r>
              <a:rPr lang="sr-Cyrl-RS" dirty="0">
                <a:latin typeface="Palatino Linotype" panose="02040502050505030304" pitchFamily="18" charset="0"/>
              </a:rPr>
              <a:t>, which all increases the risk of developing</a:t>
            </a:r>
            <a:r>
              <a:rPr lang="en-US" dirty="0">
                <a:latin typeface="Palatino Linotype" panose="02040502050505030304" pitchFamily="18" charset="0"/>
              </a:rPr>
              <a:t> </a:t>
            </a:r>
            <a:r>
              <a:rPr lang="sr-Cyrl-RS" b="1" dirty="0">
                <a:solidFill>
                  <a:srgbClr val="C00000"/>
                </a:solidFill>
                <a:latin typeface="Palatino Linotype" panose="02040502050505030304" pitchFamily="18" charset="0"/>
              </a:rPr>
              <a:t>duodenal ulcer</a:t>
            </a:r>
            <a:r>
              <a:rPr lang="en-US" b="1" dirty="0">
                <a:solidFill>
                  <a:srgbClr val="C00000"/>
                </a:solidFill>
                <a:latin typeface="Palatino Linotype" panose="02040502050505030304" pitchFamily="18" charset="0"/>
              </a:rPr>
              <a:t>.</a:t>
            </a:r>
            <a:endParaRPr lang="sr-Cyrl-RS" b="1" dirty="0">
              <a:solidFill>
                <a:srgbClr val="C00000"/>
              </a:solidFill>
              <a:latin typeface="Palatino Linotype" panose="02040502050505030304" pitchFamily="18" charset="0"/>
            </a:endParaRPr>
          </a:p>
          <a:p>
            <a:pPr algn="l" rtl="0"/>
            <a:endParaRPr lang="sr-Cyrl-RS" dirty="0">
              <a:latin typeface="Palatino Linotype" panose="02040502050505030304" pitchFamily="18" charset="0"/>
            </a:endParaRPr>
          </a:p>
          <a:p>
            <a:r>
              <a:rPr lang="en-US" i="1" dirty="0">
                <a:latin typeface="Palatino Linotype" panose="02040502050505030304" pitchFamily="18" charset="0"/>
              </a:rPr>
              <a:t>H</a:t>
            </a:r>
            <a:r>
              <a:rPr lang="sr-Cyrl-RS" i="1" dirty="0">
                <a:latin typeface="Palatino Linotype" panose="02040502050505030304" pitchFamily="18" charset="0"/>
              </a:rPr>
              <a:t>.</a:t>
            </a:r>
            <a:r>
              <a:rPr lang="sr-Cyrl-RS" dirty="0">
                <a:latin typeface="Palatino Linotype" panose="02040502050505030304" pitchFamily="18" charset="0"/>
              </a:rPr>
              <a:t> </a:t>
            </a:r>
            <a:r>
              <a:rPr lang="en-US" i="1" dirty="0">
                <a:latin typeface="Palatino Linotype" panose="02040502050505030304" pitchFamily="18" charset="0"/>
              </a:rPr>
              <a:t>pylori</a:t>
            </a:r>
            <a:r>
              <a:rPr lang="en-US" dirty="0">
                <a:latin typeface="Palatino Linotype" panose="02040502050505030304" pitchFamily="18" charset="0"/>
              </a:rPr>
              <a:t> i</a:t>
            </a:r>
            <a:r>
              <a:rPr lang="sr-Cyrl-RS" dirty="0">
                <a:latin typeface="Palatino Linotype" panose="02040502050505030304" pitchFamily="18" charset="0"/>
              </a:rPr>
              <a:t>nfectionis </a:t>
            </a:r>
            <a:r>
              <a:rPr lang="en-US" dirty="0">
                <a:latin typeface="Palatino Linotype" panose="02040502050505030304" pitchFamily="18" charset="0"/>
              </a:rPr>
              <a:t>is </a:t>
            </a:r>
            <a:r>
              <a:rPr lang="sr-Cyrl-RS" dirty="0">
                <a:latin typeface="Palatino Linotype" panose="02040502050505030304" pitchFamily="18" charset="0"/>
              </a:rPr>
              <a:t>also associated with the development</a:t>
            </a:r>
            <a:r>
              <a:rPr lang="en-US" dirty="0">
                <a:latin typeface="Palatino Linotype" panose="02040502050505030304" pitchFamily="18" charset="0"/>
              </a:rPr>
              <a:t> of </a:t>
            </a:r>
            <a:r>
              <a:rPr lang="sr-Cyrl-RS" b="1" dirty="0">
                <a:solidFill>
                  <a:srgbClr val="C00000"/>
                </a:solidFill>
                <a:latin typeface="Palatino Linotype" panose="02040502050505030304" pitchFamily="18" charset="0"/>
              </a:rPr>
              <a:t>gastric adenocarcinoma</a:t>
            </a:r>
            <a:r>
              <a:rPr lang="en-US" b="1" dirty="0">
                <a:solidFill>
                  <a:srgbClr val="C00000"/>
                </a:solidFill>
                <a:latin typeface="Palatino Linotype" panose="02040502050505030304" pitchFamily="18" charset="0"/>
              </a:rPr>
              <a:t>.</a:t>
            </a:r>
            <a:endParaRPr lang="sr-Cyrl-RS" b="1" dirty="0">
              <a:solidFill>
                <a:srgbClr val="C00000"/>
              </a:solidFill>
              <a:latin typeface="Palatino Linotype" panose="02040502050505030304" pitchFamily="18" charset="0"/>
            </a:endParaRPr>
          </a:p>
          <a:p>
            <a:pPr algn="l" rtl="0"/>
            <a:endParaRPr lang="sr-Cyrl-RS" dirty="0">
              <a:latin typeface="Palatino Linotype" panose="02040502050505030304" pitchFamily="18" charset="0"/>
            </a:endParaRPr>
          </a:p>
          <a:p>
            <a:r>
              <a:rPr lang="sr-Cyrl-RS" dirty="0">
                <a:latin typeface="Palatino Linotype" panose="02040502050505030304" pitchFamily="18" charset="0"/>
              </a:rPr>
              <a:t>T lymphocytes involved in the chronic inflammatory process can react with </a:t>
            </a:r>
            <a:r>
              <a:rPr lang="en-US" i="1" dirty="0">
                <a:latin typeface="Palatino Linotype" panose="02040502050505030304" pitchFamily="18" charset="0"/>
              </a:rPr>
              <a:t>H</a:t>
            </a:r>
            <a:r>
              <a:rPr lang="sr-Cyrl-RS" i="1" dirty="0">
                <a:latin typeface="Palatino Linotype" panose="02040502050505030304" pitchFamily="18" charset="0"/>
              </a:rPr>
              <a:t>.</a:t>
            </a:r>
            <a:r>
              <a:rPr lang="sr-Cyrl-RS" dirty="0">
                <a:latin typeface="Palatino Linotype" panose="02040502050505030304" pitchFamily="18" charset="0"/>
              </a:rPr>
              <a:t> </a:t>
            </a:r>
            <a:r>
              <a:rPr lang="en-US" i="1" dirty="0">
                <a:latin typeface="Palatino Linotype" panose="02040502050505030304" pitchFamily="18" charset="0"/>
              </a:rPr>
              <a:t>pylori </a:t>
            </a:r>
            <a:r>
              <a:rPr lang="sr-Cyrl-RS" dirty="0">
                <a:latin typeface="Palatino Linotype" panose="02040502050505030304" pitchFamily="18" charset="0"/>
              </a:rPr>
              <a:t>antigens</a:t>
            </a:r>
            <a:r>
              <a:rPr lang="sr-Cyrl-RS" i="1" dirty="0">
                <a:latin typeface="Palatino Linotype" panose="02040502050505030304" pitchFamily="18" charset="0"/>
              </a:rPr>
              <a:t>.</a:t>
            </a:r>
            <a:r>
              <a:rPr lang="sr-Cyrl-RS" dirty="0">
                <a:latin typeface="Palatino Linotype" panose="02040502050505030304" pitchFamily="18" charset="0"/>
              </a:rPr>
              <a:t>They</a:t>
            </a:r>
            <a:r>
              <a:rPr lang="sr-Cyrl-RS" i="1" dirty="0">
                <a:latin typeface="Palatino Linotype" panose="02040502050505030304" pitchFamily="18" charset="0"/>
              </a:rPr>
              <a:t> </a:t>
            </a:r>
            <a:r>
              <a:rPr lang="sr-Cyrl-RS" dirty="0">
                <a:latin typeface="Palatino Linotype" panose="02040502050505030304" pitchFamily="18" charset="0"/>
              </a:rPr>
              <a:t>produce proinflammatory cytokines causing uncontrolled growth and proliferation of B lymphocytes. Malignant transformation of lymphocytes is possible (</a:t>
            </a:r>
            <a:r>
              <a:rPr lang="en-US" b="1" dirty="0">
                <a:latin typeface="Palatino Linotype" panose="02040502050505030304" pitchFamily="18" charset="0"/>
              </a:rPr>
              <a:t>MALT </a:t>
            </a:r>
            <a:r>
              <a:rPr lang="sr-Cyrl-RS" b="1" dirty="0">
                <a:latin typeface="Palatino Linotype" panose="02040502050505030304" pitchFamily="18" charset="0"/>
              </a:rPr>
              <a:t>lymphoma and non-Hodgkin's lymphoma of the stomach)</a:t>
            </a:r>
            <a:r>
              <a:rPr lang="en-US" b="1" dirty="0">
                <a:latin typeface="Palatino Linotype" panose="02040502050505030304" pitchFamily="18" charset="0"/>
              </a:rPr>
              <a:t>.</a:t>
            </a:r>
            <a:endParaRPr lang="sr-Cyrl-RS" dirty="0">
              <a:latin typeface="Palatino Linotype" panose="02040502050505030304" pitchFamily="18" charset="0"/>
            </a:endParaRPr>
          </a:p>
        </p:txBody>
      </p:sp>
      <p:pic>
        <p:nvPicPr>
          <p:cNvPr id="6" name="Picture 5">
            <a:extLst>
              <a:ext uri="{FF2B5EF4-FFF2-40B4-BE49-F238E27FC236}">
                <a16:creationId xmlns:a16="http://schemas.microsoft.com/office/drawing/2014/main" id="{F12F4608-6864-217F-4C55-7CEE7C7FC240}"/>
              </a:ext>
            </a:extLst>
          </p:cNvPr>
          <p:cNvPicPr>
            <a:picLocks noChangeAspect="1"/>
          </p:cNvPicPr>
          <p:nvPr/>
        </p:nvPicPr>
        <p:blipFill>
          <a:blip r:embed="rId2"/>
          <a:stretch>
            <a:fillRect/>
          </a:stretch>
        </p:blipFill>
        <p:spPr>
          <a:xfrm>
            <a:off x="5127172" y="1248080"/>
            <a:ext cx="4064226" cy="515302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23887" y="5383351"/>
            <a:ext cx="6589484" cy="1200329"/>
          </a:xfrm>
          <a:prstGeom prst="rect">
            <a:avLst/>
          </a:prstGeom>
        </p:spPr>
        <p:txBody>
          <a:bodyPr wrap="square">
            <a:spAutoFit/>
          </a:bodyPr>
          <a:lstStyle/>
          <a:p>
            <a:pPr algn="l" rtl="0"/>
            <a:r>
              <a:rPr lang="sr-Cyrl-RS" sz="2400" b="1" dirty="0"/>
              <a:t>...causes a wide range of infections (lung and urinary tract infections, soft tissue infections)</a:t>
            </a:r>
            <a:endParaRPr lang="en-US" sz="2400" b="1" dirty="0"/>
          </a:p>
        </p:txBody>
      </p:sp>
      <p:pic>
        <p:nvPicPr>
          <p:cNvPr id="112642" name="Picture 2" descr="Pseudomonas aeruginosa bacteria infected bone (osteomyelitis), computer illustration. Osteomyelitis is an infection Stock Photo"/>
          <p:cNvPicPr>
            <a:picLocks noChangeAspect="1" noChangeArrowheads="1"/>
          </p:cNvPicPr>
          <p:nvPr/>
        </p:nvPicPr>
        <p:blipFill>
          <a:blip r:embed="rId2" cstate="print"/>
          <a:srcRect b="10870"/>
          <a:stretch>
            <a:fillRect/>
          </a:stretch>
        </p:blipFill>
        <p:spPr bwMode="auto">
          <a:xfrm>
            <a:off x="2051844" y="2349590"/>
            <a:ext cx="5257800" cy="2915741"/>
          </a:xfrm>
          <a:prstGeom prst="rect">
            <a:avLst/>
          </a:prstGeom>
          <a:noFill/>
        </p:spPr>
      </p:pic>
      <p:sp>
        <p:nvSpPr>
          <p:cNvPr id="6" name="Title 1"/>
          <p:cNvSpPr txBox="1">
            <a:spLocks/>
          </p:cNvSpPr>
          <p:nvPr/>
        </p:nvSpPr>
        <p:spPr>
          <a:xfrm>
            <a:off x="569686" y="575357"/>
            <a:ext cx="6545943" cy="1656214"/>
          </a:xfrm>
          <a:prstGeom prst="rect">
            <a:avLst/>
          </a:prstGeom>
        </p:spPr>
        <p:txBody>
          <a:bodyPr vert="horz" lIns="91440" tIns="45720" rIns="91440" bIns="45720" rtlCol="0" anchor="ctr">
            <a:normAutofit fontScale="8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sr-Cyrl-RS" sz="3600" b="1" u="none" strike="noStrike" kern="1200" cap="none" spc="0" normalizeH="0" baseline="0" noProof="0" dirty="0">
                <a:ln>
                  <a:noFill/>
                </a:ln>
                <a:solidFill>
                  <a:schemeClr val="accent4">
                    <a:lumMod val="75000"/>
                  </a:schemeClr>
                </a:solidFill>
                <a:effectLst/>
                <a:uLnTx/>
                <a:uFillTx/>
                <a:latin typeface="+mj-lt"/>
                <a:ea typeface="+mj-ea"/>
                <a:cs typeface="+mj-cs"/>
              </a:rPr>
              <a:t>Other</a:t>
            </a:r>
            <a:r>
              <a:rPr kumimoji="0" lang="sr-Cyrl-RS" sz="3600" b="1" i="1" u="none" strike="noStrike" kern="1200" cap="none" spc="0" normalizeH="0" baseline="0" noProof="0" dirty="0">
                <a:ln>
                  <a:noFill/>
                </a:ln>
                <a:solidFill>
                  <a:schemeClr val="accent4">
                    <a:lumMod val="75000"/>
                  </a:schemeClr>
                </a:solidFill>
                <a:effectLst/>
                <a:uLnTx/>
                <a:uFillTx/>
                <a:latin typeface="+mj-lt"/>
                <a:ea typeface="+mj-ea"/>
                <a:cs typeface="+mj-cs"/>
              </a:rPr>
              <a:t> </a:t>
            </a:r>
            <a:r>
              <a:rPr kumimoji="0" lang="en-US" sz="3600" b="1" i="1" u="none" strike="noStrike" kern="1200" cap="none" spc="0" normalizeH="0" baseline="0" noProof="0" dirty="0">
                <a:ln>
                  <a:noFill/>
                </a:ln>
                <a:solidFill>
                  <a:schemeClr val="accent4">
                    <a:lumMod val="75000"/>
                  </a:schemeClr>
                </a:solidFill>
                <a:effectLst/>
                <a:uLnTx/>
                <a:uFillTx/>
                <a:latin typeface="+mj-lt"/>
                <a:ea typeface="+mj-ea"/>
                <a:cs typeface="+mj-cs"/>
              </a:rPr>
              <a:t>Gram-</a:t>
            </a:r>
            <a:r>
              <a:rPr kumimoji="0" lang="sr-Cyrl-RS" sz="3600" b="1" u="none" strike="noStrike" kern="1200" cap="none" spc="0" normalizeH="0" baseline="0" noProof="0" dirty="0">
                <a:ln>
                  <a:noFill/>
                </a:ln>
                <a:solidFill>
                  <a:schemeClr val="accent4">
                    <a:lumMod val="75000"/>
                  </a:schemeClr>
                </a:solidFill>
                <a:effectLst/>
                <a:uLnTx/>
                <a:uFillTx/>
                <a:latin typeface="+mj-lt"/>
                <a:ea typeface="+mj-ea"/>
                <a:cs typeface="+mj-cs"/>
              </a:rPr>
              <a:t>negative bacilli</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sr-Cyrl-RS" sz="3600" b="1" i="1" u="none" strike="noStrike" kern="1200" cap="none" spc="0" normalizeH="0" baseline="0" noProof="0" dirty="0">
              <a:ln>
                <a:noFill/>
              </a:ln>
              <a:solidFill>
                <a:schemeClr val="accent4">
                  <a:lumMod val="75000"/>
                </a:schemeClr>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sr-Cyrl-RS" sz="3600" b="1" i="1" u="none" strike="noStrike" kern="1200" cap="none" spc="0" normalizeH="0" baseline="0" noProof="0" dirty="0">
              <a:ln>
                <a:noFill/>
              </a:ln>
              <a:solidFill>
                <a:schemeClr val="accent4">
                  <a:lumMod val="75000"/>
                </a:schemeClr>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1" u="none" strike="noStrike" kern="1200" cap="none" spc="0" normalizeH="0" baseline="0" noProof="0" dirty="0">
                <a:ln>
                  <a:noFill/>
                </a:ln>
                <a:solidFill>
                  <a:schemeClr val="accent4">
                    <a:lumMod val="75000"/>
                  </a:schemeClr>
                </a:solidFill>
                <a:effectLst/>
                <a:uLnTx/>
                <a:uFillTx/>
                <a:latin typeface="+mj-lt"/>
                <a:ea typeface="+mj-ea"/>
                <a:cs typeface="+mj-cs"/>
              </a:rPr>
              <a:t>Pseudomonas aeruginosa</a:t>
            </a:r>
            <a:r>
              <a:rPr kumimoji="0" lang="sr-Cyrl-RS" sz="3600" b="1" i="1" u="none" strike="noStrike" kern="1200" cap="none" spc="0" normalizeH="0" baseline="0" noProof="0" dirty="0">
                <a:ln>
                  <a:noFill/>
                </a:ln>
                <a:solidFill>
                  <a:schemeClr val="accent4">
                    <a:lumMod val="75000"/>
                  </a:schemeClr>
                </a:solidFill>
                <a:effectLst/>
                <a:uLnTx/>
                <a:uFillTx/>
                <a:latin typeface="+mj-lt"/>
                <a:ea typeface="+mj-ea"/>
                <a:cs typeface="+mj-cs"/>
              </a:rPr>
              <a:t>...</a:t>
            </a:r>
            <a:endParaRPr kumimoji="0" lang="en-US" sz="3600" b="0" i="0" u="none" strike="noStrike" kern="1200" cap="none" spc="0" normalizeH="0" baseline="0" noProof="0" dirty="0">
              <a:ln>
                <a:noFill/>
              </a:ln>
              <a:solidFill>
                <a:schemeClr val="accent4">
                  <a:lumMod val="75000"/>
                </a:schemeClr>
              </a:solidFill>
              <a:effectLst/>
              <a:uLnTx/>
              <a:uFillTx/>
              <a:latin typeface="+mj-lt"/>
              <a:ea typeface="+mj-ea"/>
              <a:cs typeface="+mj-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744" y="112955"/>
            <a:ext cx="8403998" cy="798285"/>
          </a:xfrm>
          <a:solidFill>
            <a:schemeClr val="bg1"/>
          </a:solidFill>
          <a:ln>
            <a:solidFill>
              <a:schemeClr val="bg1"/>
            </a:solidFill>
          </a:ln>
        </p:spPr>
        <p:txBody>
          <a:bodyPr>
            <a:normAutofit/>
          </a:bodyPr>
          <a:lstStyle/>
          <a:p>
            <a:pPr rtl="0"/>
            <a:r>
              <a:rPr lang="sr-Cyrl-RS" sz="2800" b="1" dirty="0">
                <a:latin typeface="Palatino Linotype" panose="02040502050505030304" pitchFamily="18" charset="0"/>
              </a:rPr>
              <a:t>General characteristics</a:t>
            </a:r>
            <a:endParaRPr lang="en-US" sz="2800" b="1" dirty="0"/>
          </a:p>
        </p:txBody>
      </p:sp>
      <p:sp>
        <p:nvSpPr>
          <p:cNvPr id="5" name="Rectangle 4"/>
          <p:cNvSpPr/>
          <p:nvPr/>
        </p:nvSpPr>
        <p:spPr>
          <a:xfrm>
            <a:off x="304686" y="948103"/>
            <a:ext cx="8752115" cy="2323713"/>
          </a:xfrm>
          <a:prstGeom prst="rect">
            <a:avLst/>
          </a:prstGeom>
          <a:solidFill>
            <a:schemeClr val="accent3">
              <a:lumMod val="20000"/>
              <a:lumOff val="80000"/>
            </a:schemeClr>
          </a:solidFill>
          <a:ln>
            <a:solidFill>
              <a:srgbClr val="FF0000"/>
            </a:solidFill>
          </a:ln>
        </p:spPr>
        <p:txBody>
          <a:bodyPr wrap="square">
            <a:spAutoFit/>
          </a:bodyPr>
          <a:lstStyle/>
          <a:p>
            <a:pPr algn="l" rtl="0"/>
            <a:r>
              <a:rPr lang="en-US" sz="2000" dirty="0">
                <a:latin typeface="Palatino Linotype" panose="02040502050505030304" pitchFamily="18" charset="0"/>
              </a:rPr>
              <a:t>Genus </a:t>
            </a:r>
            <a:r>
              <a:rPr lang="en-US" sz="2000" i="1" dirty="0">
                <a:latin typeface="Palatino Linotype" panose="02040502050505030304" pitchFamily="18" charset="0"/>
              </a:rPr>
              <a:t>Pseudomonas</a:t>
            </a:r>
            <a:r>
              <a:rPr lang="sr-Cyrl-RS" sz="2000" dirty="0">
                <a:latin typeface="Palatino Linotype" panose="02040502050505030304" pitchFamily="18" charset="0"/>
              </a:rPr>
              <a:t> are </a:t>
            </a:r>
            <a:r>
              <a:rPr lang="ru-RU" sz="1900" dirty="0"/>
              <a:t>aerobic</a:t>
            </a:r>
            <a:r>
              <a:rPr lang="en-US" sz="1900" dirty="0"/>
              <a:t>, mobile,</a:t>
            </a:r>
            <a:r>
              <a:rPr lang="ru-RU" sz="1900" dirty="0"/>
              <a:t> </a:t>
            </a:r>
            <a:r>
              <a:rPr lang="ru-RU" sz="1900" b="1" i="1" dirty="0"/>
              <a:t>Gram-</a:t>
            </a:r>
            <a:r>
              <a:rPr lang="ru-RU" sz="1900" b="1" dirty="0"/>
              <a:t>negative </a:t>
            </a:r>
            <a:r>
              <a:rPr lang="ru-RU" sz="1900" dirty="0"/>
              <a:t>bacteria that </a:t>
            </a:r>
            <a:r>
              <a:rPr lang="ru-RU" sz="1900" b="1" dirty="0"/>
              <a:t>easily adapt to</a:t>
            </a:r>
            <a:r>
              <a:rPr lang="en-US" sz="1900" b="1" dirty="0"/>
              <a:t> </a:t>
            </a:r>
            <a:r>
              <a:rPr lang="ru-RU" sz="1900" b="1" dirty="0"/>
              <a:t>environmental conditions. </a:t>
            </a:r>
            <a:r>
              <a:rPr lang="en-US" sz="1900" dirty="0"/>
              <a:t>They </a:t>
            </a:r>
            <a:r>
              <a:rPr lang="en-US" sz="1900" dirty="0">
                <a:latin typeface="Palatino Linotype" panose="02040502050505030304" pitchFamily="18" charset="0"/>
              </a:rPr>
              <a:t>l</a:t>
            </a:r>
            <a:r>
              <a:rPr lang="ru-RU" sz="1900" dirty="0">
                <a:latin typeface="Palatino Linotype" panose="02040502050505030304" pitchFamily="18" charset="0"/>
              </a:rPr>
              <a:t>ive in water and soil.</a:t>
            </a:r>
          </a:p>
          <a:p>
            <a:pPr algn="l" rtl="0"/>
            <a:endParaRPr lang="ru-RU" sz="1000" b="1" dirty="0"/>
          </a:p>
          <a:p>
            <a:pPr algn="l" rtl="0"/>
            <a:endParaRPr lang="sr-Cyrl-RS" sz="1000" dirty="0"/>
          </a:p>
          <a:p>
            <a:pPr algn="l" rtl="0"/>
            <a:r>
              <a:rPr lang="sr-Cyrl-RS" sz="1900" dirty="0"/>
              <a:t>Among them,</a:t>
            </a:r>
            <a:r>
              <a:rPr lang="en-US" sz="1900" dirty="0"/>
              <a:t> </a:t>
            </a:r>
            <a:r>
              <a:rPr lang="en-US" sz="1900" b="1" i="1" dirty="0">
                <a:solidFill>
                  <a:srgbClr val="FF0000"/>
                </a:solidFill>
              </a:rPr>
              <a:t>Pseudomonas aeruginosa </a:t>
            </a:r>
            <a:r>
              <a:rPr lang="sr-Cyrl-RS" sz="1900" dirty="0"/>
              <a:t>is the most common</a:t>
            </a:r>
            <a:r>
              <a:rPr lang="en-US" sz="1900" dirty="0"/>
              <a:t> </a:t>
            </a:r>
            <a:r>
              <a:rPr lang="sr-Cyrl-RS" sz="1900" b="1" dirty="0"/>
              <a:t>opportunistic pathogen</a:t>
            </a:r>
            <a:r>
              <a:rPr lang="en-US" sz="1900" b="1" dirty="0"/>
              <a:t> </a:t>
            </a:r>
            <a:r>
              <a:rPr lang="sr-Cyrl-RS" sz="1900" dirty="0"/>
              <a:t>which causes various infections in immunodeficient patients</a:t>
            </a:r>
            <a:r>
              <a:rPr lang="en-US" sz="1900" dirty="0"/>
              <a:t>.</a:t>
            </a:r>
            <a:endParaRPr lang="sr-Cyrl-RS" sz="1900" dirty="0"/>
          </a:p>
          <a:p>
            <a:pPr algn="l" rtl="0"/>
            <a:endParaRPr lang="sr-Cyrl-RS" sz="1000" b="1" dirty="0">
              <a:solidFill>
                <a:srgbClr val="FF0000"/>
              </a:solidFill>
            </a:endParaRPr>
          </a:p>
          <a:p>
            <a:pPr algn="ctr"/>
            <a:r>
              <a:rPr lang="sr-Cyrl-RS" sz="1900" b="1" dirty="0">
                <a:solidFill>
                  <a:srgbClr val="FF0000"/>
                </a:solidFill>
              </a:rPr>
              <a:t>Exceptionally</a:t>
            </a:r>
            <a:r>
              <a:rPr lang="en-US" sz="1900" b="1" dirty="0">
                <a:solidFill>
                  <a:srgbClr val="FF0000"/>
                </a:solidFill>
              </a:rPr>
              <a:t> </a:t>
            </a:r>
            <a:r>
              <a:rPr lang="sr-Latn-CS" sz="1900" b="1" dirty="0">
                <a:solidFill>
                  <a:srgbClr val="FF0000"/>
                </a:solidFill>
              </a:rPr>
              <a:t>resistant</a:t>
            </a:r>
            <a:r>
              <a:rPr lang="sr-Cyrl-RS" sz="1900" b="1" dirty="0">
                <a:solidFill>
                  <a:srgbClr val="FF0000"/>
                </a:solidFill>
              </a:rPr>
              <a:t>,</a:t>
            </a:r>
            <a:r>
              <a:rPr lang="en-US" sz="1900" b="1" dirty="0">
                <a:solidFill>
                  <a:srgbClr val="FF0000"/>
                </a:solidFill>
              </a:rPr>
              <a:t> </a:t>
            </a:r>
            <a:r>
              <a:rPr lang="sr-Cyrl-RS" sz="1900" b="1" dirty="0">
                <a:solidFill>
                  <a:srgbClr val="FF0000"/>
                </a:solidFill>
              </a:rPr>
              <a:t>can be found</a:t>
            </a:r>
            <a:r>
              <a:rPr lang="en-US" sz="1900" b="1" dirty="0">
                <a:solidFill>
                  <a:srgbClr val="FF0000"/>
                </a:solidFill>
              </a:rPr>
              <a:t> </a:t>
            </a:r>
            <a:r>
              <a:rPr lang="sr-Latn-CS" sz="1900" b="1" dirty="0">
                <a:solidFill>
                  <a:srgbClr val="FF0000"/>
                </a:solidFill>
              </a:rPr>
              <a:t>in disinfectants</a:t>
            </a:r>
            <a:r>
              <a:rPr lang="en-US" sz="1900" b="1" dirty="0">
                <a:solidFill>
                  <a:srgbClr val="FF0000"/>
                </a:solidFill>
              </a:rPr>
              <a:t>, </a:t>
            </a:r>
            <a:r>
              <a:rPr lang="sr-Latn-CS" sz="1900" b="1" dirty="0">
                <a:solidFill>
                  <a:srgbClr val="FF0000"/>
                </a:solidFill>
              </a:rPr>
              <a:t>infusion fluids</a:t>
            </a:r>
            <a:r>
              <a:rPr lang="en-US" sz="1900" b="1" dirty="0">
                <a:solidFill>
                  <a:srgbClr val="FF0000"/>
                </a:solidFill>
              </a:rPr>
              <a:t>, </a:t>
            </a:r>
            <a:r>
              <a:rPr lang="sr-Latn-CS" sz="1900" b="1" dirty="0">
                <a:solidFill>
                  <a:srgbClr val="FF0000"/>
                </a:solidFill>
              </a:rPr>
              <a:t>blood products</a:t>
            </a:r>
            <a:r>
              <a:rPr lang="en-US" sz="1900" b="1" dirty="0">
                <a:solidFill>
                  <a:srgbClr val="FF0000"/>
                </a:solidFill>
              </a:rPr>
              <a:t>, </a:t>
            </a:r>
            <a:r>
              <a:rPr lang="sr-Latn-CS" sz="1900" b="1" dirty="0">
                <a:solidFill>
                  <a:srgbClr val="FF0000"/>
                </a:solidFill>
              </a:rPr>
              <a:t>anesthesia</a:t>
            </a:r>
            <a:r>
              <a:rPr lang="en-US" sz="1900" b="1" dirty="0">
                <a:solidFill>
                  <a:srgbClr val="FF0000"/>
                </a:solidFill>
              </a:rPr>
              <a:t> and </a:t>
            </a:r>
            <a:r>
              <a:rPr lang="sr-Latn-CS" sz="1900" b="1" dirty="0">
                <a:solidFill>
                  <a:srgbClr val="FF0000"/>
                </a:solidFill>
              </a:rPr>
              <a:t>peritoneal dialysis</a:t>
            </a:r>
            <a:r>
              <a:rPr lang="en-US" sz="1900" b="1" dirty="0">
                <a:solidFill>
                  <a:srgbClr val="FF0000"/>
                </a:solidFill>
              </a:rPr>
              <a:t> </a:t>
            </a:r>
            <a:r>
              <a:rPr lang="sr-Latn-CS" sz="1900" b="1" dirty="0">
                <a:solidFill>
                  <a:srgbClr val="FF0000"/>
                </a:solidFill>
              </a:rPr>
              <a:t>equipment</a:t>
            </a:r>
            <a:r>
              <a:rPr lang="en-US" sz="1900" b="1" dirty="0">
                <a:solidFill>
                  <a:srgbClr val="FF0000"/>
                </a:solidFill>
              </a:rPr>
              <a:t>.</a:t>
            </a:r>
            <a:r>
              <a:rPr lang="sr-Cyrl-RS" sz="1900" b="1" dirty="0">
                <a:solidFill>
                  <a:srgbClr val="FF0000"/>
                </a:solidFill>
              </a:rPr>
              <a:t>..</a:t>
            </a:r>
            <a:r>
              <a:rPr lang="en-US" sz="1900" b="1" dirty="0">
                <a:solidFill>
                  <a:srgbClr val="FF0000"/>
                </a:solidFill>
              </a:rPr>
              <a:t> </a:t>
            </a:r>
            <a:endParaRPr lang="sr-Cyrl-CS" sz="1900" b="1" dirty="0">
              <a:solidFill>
                <a:srgbClr val="FF0000"/>
              </a:solidFill>
            </a:endParaRPr>
          </a:p>
        </p:txBody>
      </p:sp>
      <p:pic>
        <p:nvPicPr>
          <p:cNvPr id="12290" name="Picture 2" descr="Резултат слика за intrahospital infection pseudomonas "/>
          <p:cNvPicPr>
            <a:picLocks noChangeAspect="1" noChangeArrowheads="1"/>
          </p:cNvPicPr>
          <p:nvPr/>
        </p:nvPicPr>
        <p:blipFill>
          <a:blip r:embed="rId2" cstate="print"/>
          <a:srcRect/>
          <a:stretch>
            <a:fillRect/>
          </a:stretch>
        </p:blipFill>
        <p:spPr bwMode="auto">
          <a:xfrm>
            <a:off x="841830" y="4143828"/>
            <a:ext cx="3991427" cy="2714172"/>
          </a:xfrm>
          <a:prstGeom prst="rect">
            <a:avLst/>
          </a:prstGeom>
          <a:noFill/>
        </p:spPr>
      </p:pic>
      <p:pic>
        <p:nvPicPr>
          <p:cNvPr id="12292" name="Picture 4" descr="Сродна слика"/>
          <p:cNvPicPr>
            <a:picLocks noChangeAspect="1" noChangeArrowheads="1"/>
          </p:cNvPicPr>
          <p:nvPr/>
        </p:nvPicPr>
        <p:blipFill>
          <a:blip r:embed="rId3" cstate="print"/>
          <a:srcRect r="52159"/>
          <a:stretch>
            <a:fillRect/>
          </a:stretch>
        </p:blipFill>
        <p:spPr bwMode="auto">
          <a:xfrm>
            <a:off x="5167087" y="4100286"/>
            <a:ext cx="2917371" cy="2757714"/>
          </a:xfrm>
          <a:prstGeom prst="rect">
            <a:avLst/>
          </a:prstGeom>
          <a:noFill/>
        </p:spPr>
      </p:pic>
    </p:spTree>
    <p:extLst>
      <p:ext uri="{BB962C8B-B14F-4D97-AF65-F5344CB8AC3E}">
        <p14:creationId xmlns:p14="http://schemas.microsoft.com/office/powerpoint/2010/main" val="31331484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853" y="1675720"/>
            <a:ext cx="4652962" cy="4578123"/>
          </a:xfrm>
          <a:ln w="28575">
            <a:solidFill>
              <a:schemeClr val="accent3"/>
            </a:solidFill>
          </a:ln>
        </p:spPr>
        <p:txBody>
          <a:bodyPr>
            <a:normAutofit fontScale="92500" lnSpcReduction="20000"/>
          </a:bodyPr>
          <a:lstStyle/>
          <a:p>
            <a:pPr marL="0" indent="0" algn="l" rtl="0">
              <a:buNone/>
            </a:pPr>
            <a:endParaRPr lang="ru-RU" sz="2000" dirty="0">
              <a:latin typeface="Palatino Linotype" panose="02040502050505030304" pitchFamily="18" charset="0"/>
            </a:endParaRPr>
          </a:p>
          <a:p>
            <a:pPr marL="0" indent="0" algn="l" rtl="0">
              <a:lnSpc>
                <a:spcPct val="110000"/>
              </a:lnSpc>
              <a:buNone/>
            </a:pPr>
            <a:r>
              <a:rPr lang="ru-RU" sz="2000" dirty="0">
                <a:latin typeface="Palatino Linotype" panose="02040502050505030304" pitchFamily="18" charset="0"/>
              </a:rPr>
              <a:t>Pigments, </a:t>
            </a:r>
            <a:r>
              <a:rPr lang="ru-RU" sz="2000" b="1" dirty="0">
                <a:latin typeface="Palatino Linotype" panose="02040502050505030304" pitchFamily="18" charset="0"/>
              </a:rPr>
              <a:t>pyocyanin and pyoverdine, </a:t>
            </a:r>
            <a:r>
              <a:rPr lang="ru-RU" sz="2000" dirty="0">
                <a:latin typeface="Palatino Linotype" panose="02040502050505030304" pitchFamily="18" charset="0"/>
              </a:rPr>
              <a:t>give them characteristic blue-green and yellow-green colors on agar.</a:t>
            </a:r>
          </a:p>
          <a:p>
            <a:pPr marL="0" indent="0" algn="l" rtl="0">
              <a:lnSpc>
                <a:spcPct val="110000"/>
              </a:lnSpc>
              <a:buNone/>
            </a:pPr>
            <a:endParaRPr lang="ru-RU" sz="2000" dirty="0">
              <a:latin typeface="Palatino Linotype" panose="02040502050505030304" pitchFamily="18" charset="0"/>
            </a:endParaRPr>
          </a:p>
          <a:p>
            <a:pPr marL="0" indent="0" algn="l" rtl="0">
              <a:lnSpc>
                <a:spcPct val="110000"/>
              </a:lnSpc>
              <a:buNone/>
            </a:pPr>
            <a:r>
              <a:rPr lang="ru-RU" sz="2000" dirty="0">
                <a:latin typeface="Palatino Linotype" panose="02040502050505030304" pitchFamily="18" charset="0"/>
              </a:rPr>
              <a:t>Colonies of this bacteria have a characteristic odor resembling fruit, grapes, or corn tortillas, which can sometimes be observed in infected wounds or other places massively infected with these bacteria.</a:t>
            </a:r>
          </a:p>
          <a:p>
            <a:pPr marL="0" indent="0" algn="l" rtl="0">
              <a:lnSpc>
                <a:spcPct val="110000"/>
              </a:lnSpc>
              <a:buNone/>
            </a:pPr>
            <a:endParaRPr lang="sr-Cyrl-RS" sz="2000" dirty="0">
              <a:latin typeface="Palatino Linotype" panose="02040502050505030304" pitchFamily="18" charset="0"/>
            </a:endParaRPr>
          </a:p>
          <a:p>
            <a:pPr marL="0" indent="0" algn="l" rtl="0">
              <a:lnSpc>
                <a:spcPct val="110000"/>
              </a:lnSpc>
              <a:buNone/>
            </a:pPr>
            <a:r>
              <a:rPr lang="en-US" sz="2000" dirty="0">
                <a:latin typeface="Palatino Linotype" panose="02040502050505030304" pitchFamily="18" charset="0"/>
              </a:rPr>
              <a:t>They o</a:t>
            </a:r>
            <a:r>
              <a:rPr lang="sr-Cyrl-RS" sz="2000" dirty="0">
                <a:latin typeface="Palatino Linotype" panose="02040502050505030304" pitchFamily="18" charset="0"/>
              </a:rPr>
              <a:t>wn</a:t>
            </a:r>
            <a:r>
              <a:rPr lang="en-US" sz="2000" dirty="0">
                <a:latin typeface="Palatino Linotype" panose="02040502050505030304" pitchFamily="18" charset="0"/>
              </a:rPr>
              <a:t> </a:t>
            </a:r>
            <a:r>
              <a:rPr lang="sr-Cyrl-RS" sz="2000" b="1" dirty="0">
                <a:latin typeface="Palatino Linotype" panose="02040502050505030304" pitchFamily="18" charset="0"/>
              </a:rPr>
              <a:t>numerous virulence factors</a:t>
            </a:r>
            <a:r>
              <a:rPr lang="en-US" sz="2000" b="1" dirty="0">
                <a:latin typeface="Palatino Linotype" panose="02040502050505030304" pitchFamily="18" charset="0"/>
              </a:rPr>
              <a:t> </a:t>
            </a:r>
            <a:r>
              <a:rPr lang="en-US" sz="2000" dirty="0">
                <a:latin typeface="Palatino Linotype" panose="02040502050505030304" pitchFamily="18" charset="0"/>
              </a:rPr>
              <a:t>and </a:t>
            </a:r>
            <a:r>
              <a:rPr lang="ru-RU" sz="2000" dirty="0">
                <a:latin typeface="Palatino Linotype" panose="02040502050505030304" pitchFamily="18" charset="0"/>
              </a:rPr>
              <a:t>cause lung infections, </a:t>
            </a:r>
            <a:r>
              <a:rPr lang="en-US" sz="2000" dirty="0">
                <a:latin typeface="Palatino Linotype" panose="02040502050505030304" pitchFamily="18" charset="0"/>
              </a:rPr>
              <a:t>infections of </a:t>
            </a:r>
            <a:r>
              <a:rPr lang="ru-RU" sz="2000" dirty="0">
                <a:latin typeface="Palatino Linotype" panose="02040502050505030304" pitchFamily="18" charset="0"/>
              </a:rPr>
              <a:t>wounds, burns, ear infections...</a:t>
            </a:r>
          </a:p>
        </p:txBody>
      </p:sp>
      <p:sp>
        <p:nvSpPr>
          <p:cNvPr id="4" name="Title 1"/>
          <p:cNvSpPr txBox="1">
            <a:spLocks/>
          </p:cNvSpPr>
          <p:nvPr/>
        </p:nvSpPr>
        <p:spPr>
          <a:xfrm>
            <a:off x="0" y="1"/>
            <a:ext cx="9361488" cy="827314"/>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0"/>
            <a:br>
              <a:rPr lang="en-US" sz="1800" dirty="0">
                <a:latin typeface="Palatino Linotype" panose="02040502050505030304" pitchFamily="18" charset="0"/>
              </a:rPr>
            </a:br>
            <a:r>
              <a:rPr lang="sr-Cyrl-RS" sz="3100" b="1" dirty="0">
                <a:latin typeface="Palatino Linotype" panose="02040502050505030304" pitchFamily="18" charset="0"/>
              </a:rPr>
              <a:t>Cultural features</a:t>
            </a:r>
            <a:endParaRPr lang="en-US" sz="3100" dirty="0"/>
          </a:p>
        </p:txBody>
      </p:sp>
      <p:pic>
        <p:nvPicPr>
          <p:cNvPr id="11265" name="Picture 1"/>
          <p:cNvPicPr>
            <a:picLocks noChangeAspect="1" noChangeArrowheads="1"/>
          </p:cNvPicPr>
          <p:nvPr/>
        </p:nvPicPr>
        <p:blipFill>
          <a:blip r:embed="rId2" cstate="print"/>
          <a:srcRect/>
          <a:stretch>
            <a:fillRect/>
          </a:stretch>
        </p:blipFill>
        <p:spPr bwMode="auto">
          <a:xfrm>
            <a:off x="4898571" y="1203779"/>
            <a:ext cx="4288065" cy="5654221"/>
          </a:xfrm>
          <a:prstGeom prst="rect">
            <a:avLst/>
          </a:prstGeom>
          <a:noFill/>
          <a:ln w="9525">
            <a:noFill/>
            <a:miter lim="800000"/>
            <a:headEnd/>
            <a:tailEnd/>
          </a:ln>
        </p:spPr>
      </p:pic>
    </p:spTree>
    <p:extLst>
      <p:ext uri="{BB962C8B-B14F-4D97-AF65-F5344CB8AC3E}">
        <p14:creationId xmlns:p14="http://schemas.microsoft.com/office/powerpoint/2010/main" val="7371846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5772" y="986971"/>
            <a:ext cx="8693830" cy="2523768"/>
          </a:xfrm>
          <a:prstGeom prst="rect">
            <a:avLst/>
          </a:prstGeom>
        </p:spPr>
        <p:txBody>
          <a:bodyPr wrap="square">
            <a:spAutoFit/>
          </a:bodyPr>
          <a:lstStyle/>
          <a:p>
            <a:pPr algn="l" rtl="0"/>
            <a:r>
              <a:rPr lang="en-US" sz="2000" dirty="0">
                <a:latin typeface="Palatino Linotype" panose="02040502050505030304" pitchFamily="18" charset="0"/>
              </a:rPr>
              <a:t>Due</a:t>
            </a:r>
            <a:r>
              <a:rPr lang="ru-RU" sz="2000" dirty="0">
                <a:latin typeface="Palatino Linotype" panose="02040502050505030304" pitchFamily="18" charset="0"/>
              </a:rPr>
              <a:t> </a:t>
            </a:r>
            <a:r>
              <a:rPr lang="en-US" sz="2000" dirty="0">
                <a:latin typeface="Palatino Linotype" panose="02040502050505030304" pitchFamily="18" charset="0"/>
              </a:rPr>
              <a:t>to</a:t>
            </a:r>
            <a:r>
              <a:rPr lang="ru-RU" sz="2000" dirty="0">
                <a:latin typeface="Palatino Linotype" panose="02040502050505030304" pitchFamily="18" charset="0"/>
              </a:rPr>
              <a:t> its adaptability, as well as innate and acquired resistance</a:t>
            </a:r>
            <a:r>
              <a:rPr lang="en-US" sz="2000" dirty="0">
                <a:latin typeface="Palatino Linotype" panose="02040502050505030304" pitchFamily="18" charset="0"/>
              </a:rPr>
              <a:t> </a:t>
            </a:r>
            <a:r>
              <a:rPr lang="ru-RU" sz="2000" dirty="0">
                <a:latin typeface="Palatino Linotype" panose="02040502050505030304" pitchFamily="18" charset="0"/>
              </a:rPr>
              <a:t>to many</a:t>
            </a:r>
            <a:r>
              <a:rPr lang="en-US" sz="2000" dirty="0">
                <a:latin typeface="Palatino Linotype" panose="02040502050505030304" pitchFamily="18" charset="0"/>
              </a:rPr>
              <a:t> </a:t>
            </a:r>
            <a:r>
              <a:rPr lang="ru-RU" sz="2000" dirty="0">
                <a:latin typeface="Palatino Linotype" panose="02040502050505030304" pitchFamily="18" charset="0"/>
              </a:rPr>
              <a:t>antibiotics,</a:t>
            </a:r>
            <a:r>
              <a:rPr lang="en-US" sz="2000" dirty="0">
                <a:latin typeface="Palatino Linotype" panose="02040502050505030304" pitchFamily="18" charset="0"/>
              </a:rPr>
              <a:t> </a:t>
            </a:r>
            <a:r>
              <a:rPr lang="ru-RU" sz="2000" i="1" dirty="0">
                <a:latin typeface="Palatino Linotype" panose="02040502050505030304" pitchFamily="18" charset="0"/>
              </a:rPr>
              <a:t>P. aeruginosa </a:t>
            </a:r>
            <a:r>
              <a:rPr lang="ru-RU" sz="2000" b="1" dirty="0">
                <a:latin typeface="Palatino Linotype" panose="02040502050505030304" pitchFamily="18" charset="0"/>
              </a:rPr>
              <a:t>often colonizes hospitalized patients</a:t>
            </a:r>
            <a:r>
              <a:rPr lang="en-US" sz="2000" b="1" dirty="0">
                <a:latin typeface="Palatino Linotype" panose="02040502050505030304" pitchFamily="18" charset="0"/>
              </a:rPr>
              <a:t>.</a:t>
            </a:r>
            <a:endParaRPr lang="ru-RU" sz="2000" b="1" dirty="0">
              <a:latin typeface="Palatino Linotype" panose="02040502050505030304" pitchFamily="18" charset="0"/>
            </a:endParaRPr>
          </a:p>
          <a:p>
            <a:pPr algn="l" rtl="0"/>
            <a:endParaRPr lang="ru-RU" i="1" dirty="0">
              <a:latin typeface="Palatino Linotype" panose="02040502050505030304" pitchFamily="18" charset="0"/>
            </a:endParaRPr>
          </a:p>
          <a:p>
            <a:pPr algn="r" rtl="0"/>
            <a:r>
              <a:rPr lang="ru-RU" sz="2000" i="1" dirty="0">
                <a:latin typeface="Palatino Linotype" panose="02040502050505030304" pitchFamily="18" charset="0"/>
              </a:rPr>
              <a:t>P. </a:t>
            </a:r>
            <a:r>
              <a:rPr lang="en-US" sz="2000" i="1" dirty="0">
                <a:latin typeface="Palatino Linotype" panose="02040502050505030304" pitchFamily="18" charset="0"/>
              </a:rPr>
              <a:t>a</a:t>
            </a:r>
            <a:r>
              <a:rPr lang="ru-RU" sz="2000" i="1" dirty="0">
                <a:latin typeface="Palatino Linotype" panose="02040502050505030304" pitchFamily="18" charset="0"/>
              </a:rPr>
              <a:t>eruginosa</a:t>
            </a:r>
            <a:r>
              <a:rPr lang="en-US" sz="2000" i="1" dirty="0">
                <a:latin typeface="Palatino Linotype" panose="02040502050505030304" pitchFamily="18" charset="0"/>
              </a:rPr>
              <a:t> </a:t>
            </a:r>
            <a:r>
              <a:rPr lang="ru-RU" sz="2000" dirty="0">
                <a:latin typeface="Palatino Linotype" panose="02040502050505030304" pitchFamily="18" charset="0"/>
              </a:rPr>
              <a:t>usually causes illness in humans only after</a:t>
            </a:r>
            <a:r>
              <a:rPr lang="en-US" sz="2000" dirty="0">
                <a:latin typeface="Palatino Linotype" panose="02040502050505030304" pitchFamily="18" charset="0"/>
              </a:rPr>
              <a:t> </a:t>
            </a:r>
            <a:r>
              <a:rPr lang="ru-RU" sz="2000" dirty="0">
                <a:latin typeface="Palatino Linotype" panose="02040502050505030304" pitchFamily="18" charset="0"/>
              </a:rPr>
              <a:t>local lesions or</a:t>
            </a:r>
            <a:r>
              <a:rPr lang="en-US" sz="2000" dirty="0">
                <a:latin typeface="Palatino Linotype" panose="02040502050505030304" pitchFamily="18" charset="0"/>
              </a:rPr>
              <a:t> </a:t>
            </a:r>
            <a:r>
              <a:rPr lang="ru-RU" sz="2000" dirty="0">
                <a:latin typeface="Palatino Linotype" panose="02040502050505030304" pitchFamily="18" charset="0"/>
              </a:rPr>
              <a:t>systemic immune system disorders</a:t>
            </a:r>
            <a:r>
              <a:rPr lang="en-US" sz="2000" dirty="0">
                <a:latin typeface="Palatino Linotype" panose="02040502050505030304" pitchFamily="18" charset="0"/>
              </a:rPr>
              <a:t>.</a:t>
            </a:r>
            <a:endParaRPr lang="ru-RU" sz="2000" dirty="0">
              <a:latin typeface="Palatino Linotype" panose="02040502050505030304" pitchFamily="18" charset="0"/>
            </a:endParaRPr>
          </a:p>
          <a:p>
            <a:pPr algn="r" rtl="0"/>
            <a:endParaRPr lang="ru-RU" sz="2000" dirty="0">
              <a:latin typeface="Palatino Linotype" panose="02040502050505030304" pitchFamily="18" charset="0"/>
            </a:endParaRPr>
          </a:p>
          <a:p>
            <a:pPr algn="r" rtl="0"/>
            <a:r>
              <a:rPr lang="en-US" sz="2000" dirty="0">
                <a:latin typeface="Palatino Linotype" panose="02040502050505030304" pitchFamily="18" charset="0"/>
              </a:rPr>
              <a:t>When bacteria enter the body, it can spread through the bloodstream and cause sepsis.</a:t>
            </a:r>
            <a:endParaRPr lang="ru-RU" sz="2000" dirty="0">
              <a:latin typeface="Palatino Linotype" panose="02040502050505030304" pitchFamily="18" charset="0"/>
            </a:endParaRPr>
          </a:p>
        </p:txBody>
      </p:sp>
      <p:pic>
        <p:nvPicPr>
          <p:cNvPr id="4" name="Picture 6" descr="Резултат слика за intrahospital infection"/>
          <p:cNvPicPr>
            <a:picLocks noChangeAspect="1" noChangeArrowheads="1"/>
          </p:cNvPicPr>
          <p:nvPr/>
        </p:nvPicPr>
        <p:blipFill>
          <a:blip r:embed="rId2" cstate="print"/>
          <a:srcRect t="-268" b="8839"/>
          <a:stretch>
            <a:fillRect/>
          </a:stretch>
        </p:blipFill>
        <p:spPr bwMode="auto">
          <a:xfrm>
            <a:off x="449943" y="4118325"/>
            <a:ext cx="3135086" cy="2304247"/>
          </a:xfrm>
          <a:prstGeom prst="rect">
            <a:avLst/>
          </a:prstGeom>
          <a:noFill/>
        </p:spPr>
      </p:pic>
      <p:sp>
        <p:nvSpPr>
          <p:cNvPr id="5" name="Rectangle 4"/>
          <p:cNvSpPr/>
          <p:nvPr/>
        </p:nvSpPr>
        <p:spPr>
          <a:xfrm>
            <a:off x="2925518" y="196334"/>
            <a:ext cx="3158237" cy="646331"/>
          </a:xfrm>
          <a:prstGeom prst="rect">
            <a:avLst/>
          </a:prstGeom>
        </p:spPr>
        <p:txBody>
          <a:bodyPr wrap="none">
            <a:spAutoFit/>
          </a:bodyPr>
          <a:lstStyle/>
          <a:p>
            <a:pPr algn="ctr" rtl="0"/>
            <a:r>
              <a:rPr lang="sr-Cyrl-RS" sz="3600" b="1" dirty="0">
                <a:latin typeface="Palatino Linotype" panose="02040502050505030304" pitchFamily="18" charset="0"/>
              </a:rPr>
              <a:t>Epidemiology</a:t>
            </a:r>
            <a:endParaRPr lang="en-US" sz="3600" dirty="0"/>
          </a:p>
        </p:txBody>
      </p:sp>
      <p:pic>
        <p:nvPicPr>
          <p:cNvPr id="1026" name="Picture 2"/>
          <p:cNvPicPr>
            <a:picLocks noChangeAspect="1" noChangeArrowheads="1"/>
          </p:cNvPicPr>
          <p:nvPr/>
        </p:nvPicPr>
        <p:blipFill>
          <a:blip r:embed="rId3" cstate="print"/>
          <a:srcRect/>
          <a:stretch>
            <a:fillRect/>
          </a:stretch>
        </p:blipFill>
        <p:spPr bwMode="auto">
          <a:xfrm>
            <a:off x="5379288" y="3759200"/>
            <a:ext cx="3982200" cy="3098800"/>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86"/>
            <a:ext cx="9361488" cy="711199"/>
          </a:xfrm>
          <a:solidFill>
            <a:schemeClr val="bg1"/>
          </a:solidFill>
        </p:spPr>
        <p:txBody>
          <a:bodyPr>
            <a:normAutofit/>
          </a:bodyPr>
          <a:lstStyle/>
          <a:p>
            <a:pPr algn="ctr" rtl="0"/>
            <a:r>
              <a:rPr lang="sr-Cyrl-RS" sz="3100" b="1" dirty="0">
                <a:latin typeface="Palatino Linotype" panose="02040502050505030304" pitchFamily="18" charset="0"/>
              </a:rPr>
              <a:t>Establishing infection</a:t>
            </a:r>
            <a:endParaRPr lang="en-US" sz="3100" dirty="0"/>
          </a:p>
        </p:txBody>
      </p:sp>
      <p:sp>
        <p:nvSpPr>
          <p:cNvPr id="3" name="Content Placeholder 2"/>
          <p:cNvSpPr>
            <a:spLocks noGrp="1"/>
          </p:cNvSpPr>
          <p:nvPr>
            <p:ph idx="1"/>
          </p:nvPr>
        </p:nvSpPr>
        <p:spPr>
          <a:xfrm>
            <a:off x="478971" y="1041128"/>
            <a:ext cx="8331200" cy="2044972"/>
          </a:xfrm>
          <a:solidFill>
            <a:schemeClr val="accent6">
              <a:lumMod val="20000"/>
              <a:lumOff val="80000"/>
            </a:schemeClr>
          </a:solidFill>
          <a:ln>
            <a:solidFill>
              <a:schemeClr val="accent6">
                <a:lumMod val="40000"/>
                <a:lumOff val="60000"/>
              </a:schemeClr>
            </a:solidFill>
          </a:ln>
        </p:spPr>
        <p:txBody>
          <a:bodyPr>
            <a:noAutofit/>
          </a:bodyPr>
          <a:lstStyle/>
          <a:p>
            <a:pPr marL="0" indent="0" algn="ctr" rtl="0">
              <a:buNone/>
            </a:pPr>
            <a:r>
              <a:rPr lang="ru-RU" sz="1900" b="1" dirty="0">
                <a:latin typeface="Palatino Linotype" panose="02040502050505030304" pitchFamily="18" charset="0"/>
              </a:rPr>
              <a:t>Movement</a:t>
            </a:r>
            <a:r>
              <a:rPr lang="ru-RU" sz="1900" dirty="0">
                <a:latin typeface="Palatino Linotype" panose="02040502050505030304" pitchFamily="18" charset="0"/>
              </a:rPr>
              <a:t>: pili (twitching), flagella (swimming), pili and flagella ("swarming")</a:t>
            </a:r>
          </a:p>
          <a:p>
            <a:pPr marL="0" indent="0" algn="ctr" rtl="0">
              <a:buNone/>
            </a:pPr>
            <a:r>
              <a:rPr lang="ru-RU" sz="1900" b="1" dirty="0">
                <a:latin typeface="Palatino Linotype" panose="02040502050505030304" pitchFamily="18" charset="0"/>
              </a:rPr>
              <a:t>Adhesion</a:t>
            </a:r>
            <a:r>
              <a:rPr lang="ru-RU" sz="1900" dirty="0">
                <a:latin typeface="Palatino Linotype" panose="02040502050505030304" pitchFamily="18" charset="0"/>
              </a:rPr>
              <a:t>: flagella and pili are important </a:t>
            </a:r>
            <a:r>
              <a:rPr lang="en-US" sz="1900" dirty="0">
                <a:latin typeface="Palatino Linotype" panose="02040502050505030304" pitchFamily="18" charset="0"/>
              </a:rPr>
              <a:t>for</a:t>
            </a:r>
            <a:r>
              <a:rPr lang="ru-RU" sz="1900" dirty="0">
                <a:latin typeface="Palatino Linotype" panose="02040502050505030304" pitchFamily="18" charset="0"/>
              </a:rPr>
              <a:t> adhesion to epithelial cells</a:t>
            </a:r>
            <a:r>
              <a:rPr lang="en-US" sz="1900" dirty="0">
                <a:latin typeface="Palatino Linotype" panose="02040502050505030304" pitchFamily="18" charset="0"/>
              </a:rPr>
              <a:t>.</a:t>
            </a:r>
            <a:endParaRPr lang="ru-RU" sz="1900" dirty="0">
              <a:latin typeface="Palatino Linotype" panose="02040502050505030304" pitchFamily="18" charset="0"/>
            </a:endParaRPr>
          </a:p>
          <a:p>
            <a:pPr marL="0" indent="0" algn="ctr" rtl="0">
              <a:buNone/>
            </a:pPr>
            <a:r>
              <a:rPr lang="ru-RU" sz="1900" dirty="0">
                <a:latin typeface="Palatino Linotype" panose="02040502050505030304" pitchFamily="18" charset="0"/>
              </a:rPr>
              <a:t>Flagella interact with a receptor present on innate immune cells</a:t>
            </a:r>
            <a:r>
              <a:rPr lang="en-US" sz="1900" dirty="0">
                <a:latin typeface="Palatino Linotype" panose="02040502050505030304" pitchFamily="18" charset="0"/>
              </a:rPr>
              <a:t> TLR5, </a:t>
            </a:r>
            <a:r>
              <a:rPr lang="ru-RU" sz="1900" dirty="0">
                <a:latin typeface="Palatino Linotype" panose="02040502050505030304" pitchFamily="18" charset="0"/>
              </a:rPr>
              <a:t>which can activate immune response</a:t>
            </a:r>
            <a:r>
              <a:rPr lang="en-US" sz="1900" dirty="0">
                <a:latin typeface="Palatino Linotype" panose="02040502050505030304" pitchFamily="18" charset="0"/>
              </a:rPr>
              <a:t>.</a:t>
            </a:r>
            <a:endParaRPr lang="ru-RU" sz="1900" dirty="0">
              <a:latin typeface="Palatino Linotype" panose="02040502050505030304" pitchFamily="18" charset="0"/>
            </a:endParaRPr>
          </a:p>
          <a:p>
            <a:pPr marL="0" indent="0" algn="ctr">
              <a:buNone/>
            </a:pPr>
            <a:r>
              <a:rPr lang="ru-RU" sz="1900" dirty="0">
                <a:latin typeface="Palatino Linotype" panose="02040502050505030304" pitchFamily="18" charset="0"/>
              </a:rPr>
              <a:t>Pili type 4</a:t>
            </a:r>
            <a:r>
              <a:rPr lang="en-US" sz="1900" dirty="0">
                <a:latin typeface="Palatino Linotype" panose="02040502050505030304" pitchFamily="18" charset="0"/>
              </a:rPr>
              <a:t> </a:t>
            </a:r>
            <a:r>
              <a:rPr lang="ru-RU" sz="1900" dirty="0">
                <a:latin typeface="Palatino Linotype" panose="02040502050505030304" pitchFamily="18" charset="0"/>
              </a:rPr>
              <a:t>are important for</a:t>
            </a:r>
            <a:r>
              <a:rPr lang="en-US" sz="1900" dirty="0">
                <a:latin typeface="Palatino Linotype" panose="02040502050505030304" pitchFamily="18" charset="0"/>
              </a:rPr>
              <a:t> </a:t>
            </a:r>
            <a:r>
              <a:rPr lang="ru-RU" sz="1900" b="1" dirty="0">
                <a:solidFill>
                  <a:srgbClr val="C00000"/>
                </a:solidFill>
                <a:latin typeface="Palatino Linotype" panose="02040502050505030304" pitchFamily="18" charset="0"/>
              </a:rPr>
              <a:t>biofilm formation</a:t>
            </a:r>
            <a:r>
              <a:rPr lang="sr-Latn-RS" sz="1900" b="1" dirty="0">
                <a:solidFill>
                  <a:srgbClr val="C00000"/>
                </a:solidFill>
                <a:latin typeface="Palatino Linotype" panose="02040502050505030304" pitchFamily="18" charset="0"/>
              </a:rPr>
              <a:t>...</a:t>
            </a:r>
            <a:endParaRPr lang="ru-RU" sz="1900" b="1" dirty="0">
              <a:solidFill>
                <a:srgbClr val="C00000"/>
              </a:solidFill>
              <a:latin typeface="Palatino Linotype" panose="02040502050505030304" pitchFamily="18" charset="0"/>
            </a:endParaRPr>
          </a:p>
          <a:p>
            <a:pPr algn="ctr" rtl="0"/>
            <a:endParaRPr lang="en-US" sz="1900" dirty="0"/>
          </a:p>
        </p:txBody>
      </p:sp>
      <p:grpSp>
        <p:nvGrpSpPr>
          <p:cNvPr id="10" name="Group 9"/>
          <p:cNvGrpSpPr/>
          <p:nvPr/>
        </p:nvGrpSpPr>
        <p:grpSpPr>
          <a:xfrm>
            <a:off x="1937657" y="3343728"/>
            <a:ext cx="5569903" cy="3325586"/>
            <a:chOff x="1954708" y="2910114"/>
            <a:chExt cx="6184224" cy="3947886"/>
          </a:xfrm>
        </p:grpSpPr>
        <p:pic>
          <p:nvPicPr>
            <p:cNvPr id="6" name="Picture 4" descr="Резултат слика за pseudomonas aeruginosa pathogenesis"/>
            <p:cNvPicPr>
              <a:picLocks noChangeAspect="1" noChangeArrowheads="1"/>
            </p:cNvPicPr>
            <p:nvPr/>
          </p:nvPicPr>
          <p:blipFill>
            <a:blip r:embed="rId2" cstate="print"/>
            <a:srcRect/>
            <a:stretch>
              <a:fillRect/>
            </a:stretch>
          </p:blipFill>
          <p:spPr bwMode="auto">
            <a:xfrm>
              <a:off x="1954708" y="2989943"/>
              <a:ext cx="6184224" cy="3868057"/>
            </a:xfrm>
            <a:prstGeom prst="rect">
              <a:avLst/>
            </a:prstGeom>
            <a:noFill/>
          </p:spPr>
        </p:pic>
        <p:sp>
          <p:nvSpPr>
            <p:cNvPr id="7" name="TextBox 6"/>
            <p:cNvSpPr txBox="1"/>
            <p:nvPr/>
          </p:nvSpPr>
          <p:spPr>
            <a:xfrm>
              <a:off x="2612571" y="2960914"/>
              <a:ext cx="914400" cy="369332"/>
            </a:xfrm>
            <a:prstGeom prst="rect">
              <a:avLst/>
            </a:prstGeom>
            <a:noFill/>
            <a:ln>
              <a:solidFill>
                <a:srgbClr val="FF0000"/>
              </a:solidFill>
            </a:ln>
          </p:spPr>
          <p:txBody>
            <a:bodyPr wrap="square" rtlCol="0">
              <a:spAutoFit/>
            </a:bodyPr>
            <a:lstStyle/>
            <a:p>
              <a:pPr algn="l" rtl="0"/>
              <a:endParaRPr lang="en-US" dirty="0"/>
            </a:p>
          </p:txBody>
        </p:sp>
        <p:sp>
          <p:nvSpPr>
            <p:cNvPr id="8" name="TextBox 7"/>
            <p:cNvSpPr txBox="1"/>
            <p:nvPr/>
          </p:nvSpPr>
          <p:spPr>
            <a:xfrm>
              <a:off x="3824514" y="2910114"/>
              <a:ext cx="914400" cy="369332"/>
            </a:xfrm>
            <a:prstGeom prst="rect">
              <a:avLst/>
            </a:prstGeom>
            <a:noFill/>
            <a:ln>
              <a:solidFill>
                <a:srgbClr val="FF0000"/>
              </a:solidFill>
            </a:ln>
          </p:spPr>
          <p:txBody>
            <a:bodyPr wrap="square" rtlCol="0">
              <a:spAutoFit/>
            </a:bodyPr>
            <a:lstStyle/>
            <a:p>
              <a:pPr algn="l" rtl="0"/>
              <a:endParaRPr lang="en-US" dirty="0"/>
            </a:p>
          </p:txBody>
        </p:sp>
        <p:sp>
          <p:nvSpPr>
            <p:cNvPr id="9" name="Rectangle 8"/>
            <p:cNvSpPr/>
            <p:nvPr/>
          </p:nvSpPr>
          <p:spPr>
            <a:xfrm>
              <a:off x="2786743" y="4078514"/>
              <a:ext cx="870857" cy="362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sr-Latn-RS" sz="1400" b="1" dirty="0">
                  <a:solidFill>
                    <a:schemeClr val="tx1"/>
                  </a:solidFill>
                </a:rPr>
                <a:t>LPS</a:t>
              </a:r>
              <a:endParaRPr lang="en-US" sz="1400" b="1" dirty="0">
                <a:solidFill>
                  <a:schemeClr val="tx1"/>
                </a:solidFill>
              </a:endParaRPr>
            </a:p>
          </p:txBody>
        </p:sp>
      </p:grpSp>
    </p:spTree>
    <p:extLst>
      <p:ext uri="{BB962C8B-B14F-4D97-AF65-F5344CB8AC3E}">
        <p14:creationId xmlns:p14="http://schemas.microsoft.com/office/powerpoint/2010/main" val="42571390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44444"/>
            <a:ext cx="8708571" cy="2529386"/>
          </a:xfrm>
        </p:spPr>
        <p:txBody>
          <a:bodyPr>
            <a:noAutofit/>
          </a:bodyPr>
          <a:lstStyle/>
          <a:p>
            <a:pPr marL="0" indent="0">
              <a:buNone/>
            </a:pPr>
            <a:r>
              <a:rPr lang="sr-Latn-RS" sz="1800" b="1" dirty="0">
                <a:latin typeface="Palatino Linotype" panose="02040502050505030304" pitchFamily="18" charset="0"/>
              </a:rPr>
              <a:t>...</a:t>
            </a:r>
            <a:r>
              <a:rPr lang="ru-RU" sz="1800" b="1" dirty="0">
                <a:latin typeface="Palatino Linotype" panose="02040502050505030304" pitchFamily="18" charset="0"/>
              </a:rPr>
              <a:t>They form a capsule composed of polysaccharide</a:t>
            </a:r>
            <a:r>
              <a:rPr lang="en-US" sz="1800" b="1" dirty="0">
                <a:latin typeface="Palatino Linotype" panose="02040502050505030304" pitchFamily="18" charset="0"/>
              </a:rPr>
              <a:t> </a:t>
            </a:r>
            <a:r>
              <a:rPr lang="ru-RU" sz="1800" b="1" dirty="0">
                <a:solidFill>
                  <a:srgbClr val="C00000"/>
                </a:solidFill>
                <a:latin typeface="Palatino Linotype" panose="02040502050505030304" pitchFamily="18" charset="0"/>
              </a:rPr>
              <a:t>alginate</a:t>
            </a:r>
            <a:r>
              <a:rPr lang="en-US" sz="1800" b="1" dirty="0">
                <a:solidFill>
                  <a:srgbClr val="C00000"/>
                </a:solidFill>
                <a:latin typeface="Palatino Linotype" panose="02040502050505030304" pitchFamily="18" charset="0"/>
              </a:rPr>
              <a:t>, </a:t>
            </a:r>
            <a:r>
              <a:rPr lang="ru-RU" sz="1800" b="1" dirty="0">
                <a:latin typeface="Palatino Linotype" panose="02040502050505030304" pitchFamily="18" charset="0"/>
              </a:rPr>
              <a:t>giv</a:t>
            </a:r>
            <a:r>
              <a:rPr lang="en-US" sz="1800" b="1" dirty="0" err="1">
                <a:latin typeface="Palatino Linotype" panose="02040502050505030304" pitchFamily="18" charset="0"/>
              </a:rPr>
              <a:t>ing</a:t>
            </a:r>
            <a:r>
              <a:rPr lang="ru-RU" sz="1800" b="1" dirty="0">
                <a:latin typeface="Palatino Linotype" panose="02040502050505030304" pitchFamily="18" charset="0"/>
              </a:rPr>
              <a:t> their</a:t>
            </a:r>
            <a:r>
              <a:rPr lang="en-US" sz="1800" b="1" dirty="0">
                <a:latin typeface="Palatino Linotype" panose="02040502050505030304" pitchFamily="18" charset="0"/>
              </a:rPr>
              <a:t> </a:t>
            </a:r>
            <a:r>
              <a:rPr lang="ru-RU" sz="1800" b="1" dirty="0">
                <a:latin typeface="Palatino Linotype" panose="02040502050505030304" pitchFamily="18" charset="0"/>
              </a:rPr>
              <a:t>colonies</a:t>
            </a:r>
            <a:r>
              <a:rPr lang="en-US" sz="1800" b="1" dirty="0">
                <a:latin typeface="Palatino Linotype" panose="02040502050505030304" pitchFamily="18" charset="0"/>
              </a:rPr>
              <a:t> </a:t>
            </a:r>
            <a:r>
              <a:rPr lang="ru-RU" sz="1800" b="1" dirty="0">
                <a:latin typeface="Palatino Linotype" panose="02040502050505030304" pitchFamily="18" charset="0"/>
              </a:rPr>
              <a:t>a recognizable</a:t>
            </a:r>
            <a:r>
              <a:rPr lang="en-US" sz="1800" b="1" dirty="0">
                <a:latin typeface="Palatino Linotype" panose="02040502050505030304" pitchFamily="18" charset="0"/>
              </a:rPr>
              <a:t> </a:t>
            </a:r>
            <a:r>
              <a:rPr lang="ru-RU" sz="1800" b="1" dirty="0">
                <a:solidFill>
                  <a:srgbClr val="C00000"/>
                </a:solidFill>
                <a:latin typeface="Palatino Linotype" panose="02040502050505030304" pitchFamily="18" charset="0"/>
              </a:rPr>
              <a:t>mucoid phenotype</a:t>
            </a:r>
            <a:r>
              <a:rPr lang="ru-RU" sz="1800" b="1" dirty="0">
                <a:latin typeface="Palatino Linotype" panose="02040502050505030304" pitchFamily="18" charset="0"/>
              </a:rPr>
              <a:t>.</a:t>
            </a:r>
            <a:r>
              <a:rPr lang="en-US" sz="1800" b="1" dirty="0">
                <a:latin typeface="Palatino Linotype" panose="02040502050505030304" pitchFamily="18" charset="0"/>
              </a:rPr>
              <a:t> </a:t>
            </a:r>
            <a:r>
              <a:rPr lang="ru-RU" sz="1800" dirty="0">
                <a:latin typeface="Palatino Linotype" panose="02040502050505030304" pitchFamily="18" charset="0"/>
              </a:rPr>
              <a:t>Alginate can also act as an adhesin.</a:t>
            </a:r>
            <a:r>
              <a:rPr lang="en-US" sz="1800" dirty="0">
                <a:latin typeface="Palatino Linotype" panose="02040502050505030304" pitchFamily="18" charset="0"/>
              </a:rPr>
              <a:t> </a:t>
            </a:r>
            <a:r>
              <a:rPr lang="ru-RU" sz="1800" b="1" dirty="0">
                <a:latin typeface="Palatino Linotype" panose="02040502050505030304" pitchFamily="18" charset="0"/>
              </a:rPr>
              <a:t>Alginate is one of the main components of biofilm</a:t>
            </a:r>
            <a:r>
              <a:rPr lang="en-US" sz="1800" b="1" dirty="0">
                <a:latin typeface="Palatino Linotype" panose="02040502050505030304" pitchFamily="18" charset="0"/>
              </a:rPr>
              <a:t> </a:t>
            </a:r>
            <a:r>
              <a:rPr lang="ru-RU" sz="1800" dirty="0">
                <a:latin typeface="Palatino Linotype" panose="02040502050505030304" pitchFamily="18" charset="0"/>
              </a:rPr>
              <a:t>in isolates from the lungs of patients with cystic fibrosis</a:t>
            </a:r>
            <a:r>
              <a:rPr lang="en-US" sz="1800" dirty="0">
                <a:latin typeface="Palatino Linotype" panose="02040502050505030304" pitchFamily="18" charset="0"/>
              </a:rPr>
              <a:t>.</a:t>
            </a:r>
            <a:endParaRPr lang="ru-RU" sz="1800" dirty="0">
              <a:latin typeface="Palatino Linotype" panose="02040502050505030304" pitchFamily="18" charset="0"/>
            </a:endParaRPr>
          </a:p>
          <a:p>
            <a:pPr marL="0" indent="0" algn="l" rtl="0">
              <a:buNone/>
            </a:pPr>
            <a:endParaRPr lang="sr-Latn-RS" sz="1800" b="1" dirty="0">
              <a:latin typeface="Palatino Linotype" panose="02040502050505030304" pitchFamily="18" charset="0"/>
            </a:endParaRPr>
          </a:p>
          <a:p>
            <a:pPr marL="0" indent="0" algn="r" rtl="0">
              <a:buNone/>
            </a:pPr>
            <a:r>
              <a:rPr lang="sr-Latn-RS" sz="1800" b="1" dirty="0">
                <a:latin typeface="Palatino Linotype" panose="02040502050505030304" pitchFamily="18" charset="0"/>
              </a:rPr>
              <a:t>...</a:t>
            </a:r>
            <a:r>
              <a:rPr lang="sr-Cyrl-RS" sz="1800" b="1" dirty="0">
                <a:latin typeface="Palatino Linotype" panose="02040502050505030304" pitchFamily="18" charset="0"/>
              </a:rPr>
              <a:t>Lipopolysaccharide:</a:t>
            </a:r>
            <a:r>
              <a:rPr lang="en-US" sz="1800" b="1" dirty="0">
                <a:latin typeface="Palatino Linotype" panose="02040502050505030304" pitchFamily="18" charset="0"/>
              </a:rPr>
              <a:t> </a:t>
            </a:r>
            <a:r>
              <a:rPr lang="ru-RU" sz="1800" b="1" dirty="0">
                <a:latin typeface="Palatino Linotype" panose="02040502050505030304" pitchFamily="18" charset="0"/>
              </a:rPr>
              <a:t>long side chains of O</a:t>
            </a:r>
            <a:r>
              <a:rPr lang="en-US" sz="1800" b="1" dirty="0">
                <a:latin typeface="Palatino Linotype" panose="02040502050505030304" pitchFamily="18" charset="0"/>
              </a:rPr>
              <a:t> </a:t>
            </a:r>
            <a:r>
              <a:rPr lang="ru-RU" sz="1800" b="1" dirty="0">
                <a:latin typeface="Palatino Linotype" panose="02040502050505030304" pitchFamily="18" charset="0"/>
              </a:rPr>
              <a:t>antigen</a:t>
            </a:r>
            <a:r>
              <a:rPr lang="en-US" sz="1800" b="1" dirty="0">
                <a:latin typeface="Palatino Linotype" panose="02040502050505030304" pitchFamily="18" charset="0"/>
              </a:rPr>
              <a:t> </a:t>
            </a:r>
            <a:r>
              <a:rPr lang="en-US" sz="1800" dirty="0">
                <a:latin typeface="Palatino Linotype" panose="02040502050505030304" pitchFamily="18" charset="0"/>
              </a:rPr>
              <a:t>are </a:t>
            </a:r>
            <a:r>
              <a:rPr lang="ru-RU" sz="1800" dirty="0">
                <a:latin typeface="Palatino Linotype" panose="02040502050505030304" pitchFamily="18" charset="0"/>
              </a:rPr>
              <a:t>responsible for the resistance of bacteria to serum, detergents and antibiotics</a:t>
            </a:r>
            <a:r>
              <a:rPr lang="en-US" sz="1800" dirty="0">
                <a:latin typeface="Palatino Linotype" panose="02040502050505030304" pitchFamily="18" charset="0"/>
              </a:rPr>
              <a:t>.</a:t>
            </a:r>
            <a:endParaRPr lang="ru-RU" sz="1800" dirty="0">
              <a:latin typeface="Palatino Linotype" panose="02040502050505030304" pitchFamily="18" charset="0"/>
            </a:endParaRPr>
          </a:p>
          <a:p>
            <a:pPr marL="0" indent="0" algn="r" rtl="0">
              <a:buNone/>
            </a:pPr>
            <a:r>
              <a:rPr lang="ru-RU" sz="1800" b="1" dirty="0">
                <a:latin typeface="Palatino Linotype" panose="02040502050505030304" pitchFamily="18" charset="0"/>
              </a:rPr>
              <a:t>Siderophores, phospholipase S and enzymes</a:t>
            </a:r>
            <a:endParaRPr lang="ru-RU" sz="1800" dirty="0">
              <a:latin typeface="Palatino Linotype" panose="02040502050505030304" pitchFamily="18" charset="0"/>
            </a:endParaRPr>
          </a:p>
          <a:p>
            <a:pPr algn="l" rtl="0"/>
            <a:endParaRPr lang="en-US" sz="1800" dirty="0"/>
          </a:p>
        </p:txBody>
      </p:sp>
      <p:pic>
        <p:nvPicPr>
          <p:cNvPr id="8196" name="Picture 4" descr="http://fheathdamron.net/wp-content/uploads/2013/10/mucoid-nonmucoid.jpg"/>
          <p:cNvPicPr>
            <a:picLocks noChangeAspect="1" noChangeArrowheads="1"/>
          </p:cNvPicPr>
          <p:nvPr/>
        </p:nvPicPr>
        <p:blipFill>
          <a:blip r:embed="rId2" cstate="print"/>
          <a:srcRect/>
          <a:stretch>
            <a:fillRect/>
          </a:stretch>
        </p:blipFill>
        <p:spPr bwMode="auto">
          <a:xfrm>
            <a:off x="7289179" y="2777081"/>
            <a:ext cx="2072309" cy="2063434"/>
          </a:xfrm>
          <a:prstGeom prst="rect">
            <a:avLst/>
          </a:prstGeom>
          <a:noFill/>
        </p:spPr>
      </p:pic>
      <p:grpSp>
        <p:nvGrpSpPr>
          <p:cNvPr id="8" name="Group 7"/>
          <p:cNvGrpSpPr/>
          <p:nvPr/>
        </p:nvGrpSpPr>
        <p:grpSpPr>
          <a:xfrm>
            <a:off x="1040308" y="2902857"/>
            <a:ext cx="6184224" cy="3955143"/>
            <a:chOff x="1925680" y="2902857"/>
            <a:chExt cx="6184224" cy="3955143"/>
          </a:xfrm>
        </p:grpSpPr>
        <p:pic>
          <p:nvPicPr>
            <p:cNvPr id="9" name="Picture 4" descr="Резултат слика за pseudomonas aeruginosa pathogenesis"/>
            <p:cNvPicPr>
              <a:picLocks noChangeAspect="1" noChangeArrowheads="1"/>
            </p:cNvPicPr>
            <p:nvPr/>
          </p:nvPicPr>
          <p:blipFill>
            <a:blip r:embed="rId3" cstate="print"/>
            <a:srcRect/>
            <a:stretch>
              <a:fillRect/>
            </a:stretch>
          </p:blipFill>
          <p:spPr bwMode="auto">
            <a:xfrm>
              <a:off x="1925680" y="2989943"/>
              <a:ext cx="6184224" cy="3868057"/>
            </a:xfrm>
            <a:prstGeom prst="rect">
              <a:avLst/>
            </a:prstGeom>
            <a:noFill/>
          </p:spPr>
        </p:pic>
        <p:sp>
          <p:nvSpPr>
            <p:cNvPr id="10" name="TextBox 9"/>
            <p:cNvSpPr txBox="1"/>
            <p:nvPr/>
          </p:nvSpPr>
          <p:spPr>
            <a:xfrm>
              <a:off x="4630056" y="2902857"/>
              <a:ext cx="914400" cy="369332"/>
            </a:xfrm>
            <a:prstGeom prst="rect">
              <a:avLst/>
            </a:prstGeom>
            <a:noFill/>
            <a:ln>
              <a:solidFill>
                <a:srgbClr val="FF0000"/>
              </a:solidFill>
            </a:ln>
          </p:spPr>
          <p:txBody>
            <a:bodyPr wrap="square" rtlCol="0">
              <a:spAutoFit/>
            </a:bodyPr>
            <a:lstStyle/>
            <a:p>
              <a:pPr algn="l" rtl="0"/>
              <a:endParaRPr lang="en-US" dirty="0"/>
            </a:p>
          </p:txBody>
        </p:sp>
        <p:sp>
          <p:nvSpPr>
            <p:cNvPr id="12" name="Rectangle 11"/>
            <p:cNvSpPr/>
            <p:nvPr/>
          </p:nvSpPr>
          <p:spPr>
            <a:xfrm>
              <a:off x="2786743" y="4078514"/>
              <a:ext cx="870857" cy="362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sr-Latn-RS" sz="1400" b="1" dirty="0">
                  <a:solidFill>
                    <a:schemeClr val="tx1"/>
                  </a:solidFill>
                </a:rPr>
                <a:t>LPS</a:t>
              </a:r>
              <a:endParaRPr lang="en-US" sz="1400" b="1" dirty="0">
                <a:solidFill>
                  <a:schemeClr val="tx1"/>
                </a:solidFill>
              </a:endParaRPr>
            </a:p>
          </p:txBody>
        </p:sp>
      </p:grpSp>
      <p:sp>
        <p:nvSpPr>
          <p:cNvPr id="13" name="TextBox 12"/>
          <p:cNvSpPr txBox="1"/>
          <p:nvPr/>
        </p:nvSpPr>
        <p:spPr>
          <a:xfrm>
            <a:off x="1805212" y="4072039"/>
            <a:ext cx="914400" cy="369332"/>
          </a:xfrm>
          <a:prstGeom prst="rect">
            <a:avLst/>
          </a:prstGeom>
          <a:noFill/>
          <a:ln>
            <a:solidFill>
              <a:srgbClr val="FF0000"/>
            </a:solidFill>
          </a:ln>
        </p:spPr>
        <p:txBody>
          <a:bodyPr wrap="square" rtlCol="0">
            <a:spAutoFit/>
          </a:bodyPr>
          <a:lstStyle/>
          <a:p>
            <a:pPr algn="l" rtl="0"/>
            <a:endParaRPr lang="en-US" dirty="0"/>
          </a:p>
        </p:txBody>
      </p:sp>
      <p:sp>
        <p:nvSpPr>
          <p:cNvPr id="15" name="TextBox 14"/>
          <p:cNvSpPr txBox="1"/>
          <p:nvPr/>
        </p:nvSpPr>
        <p:spPr>
          <a:xfrm>
            <a:off x="3708397" y="4593771"/>
            <a:ext cx="1008745" cy="369332"/>
          </a:xfrm>
          <a:prstGeom prst="rect">
            <a:avLst/>
          </a:prstGeom>
          <a:noFill/>
          <a:ln>
            <a:solidFill>
              <a:srgbClr val="FF0000"/>
            </a:solidFill>
          </a:ln>
        </p:spPr>
        <p:txBody>
          <a:bodyPr wrap="square" rtlCol="0">
            <a:spAutoFit/>
          </a:bodyPr>
          <a:lstStyle/>
          <a:p>
            <a:pPr algn="l" rtl="0"/>
            <a:endParaRPr lang="en-US" dirty="0"/>
          </a:p>
        </p:txBody>
      </p:sp>
    </p:spTree>
    <p:extLst>
      <p:ext uri="{BB962C8B-B14F-4D97-AF65-F5344CB8AC3E}">
        <p14:creationId xmlns:p14="http://schemas.microsoft.com/office/powerpoint/2010/main" val="42571390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43737" y="92529"/>
            <a:ext cx="6293711" cy="584775"/>
          </a:xfrm>
          <a:prstGeom prst="rect">
            <a:avLst/>
          </a:prstGeom>
        </p:spPr>
        <p:txBody>
          <a:bodyPr wrap="square">
            <a:spAutoFit/>
          </a:bodyPr>
          <a:lstStyle/>
          <a:p>
            <a:pPr algn="l" rtl="0"/>
            <a:r>
              <a:rPr lang="sr-Cyrl-RS" sz="3200" b="1" dirty="0">
                <a:latin typeface="Palatino Linotype" panose="02040502050505030304" pitchFamily="18" charset="0"/>
              </a:rPr>
              <a:t>Mechanism of tissue damage</a:t>
            </a:r>
            <a:endParaRPr lang="en-US" sz="3200" dirty="0"/>
          </a:p>
        </p:txBody>
      </p:sp>
      <p:sp>
        <p:nvSpPr>
          <p:cNvPr id="4" name="Content Placeholder 2"/>
          <p:cNvSpPr txBox="1">
            <a:spLocks/>
          </p:cNvSpPr>
          <p:nvPr/>
        </p:nvSpPr>
        <p:spPr>
          <a:xfrm>
            <a:off x="100858" y="853060"/>
            <a:ext cx="9159771" cy="2824843"/>
          </a:xfrm>
          <a:prstGeom prst="rect">
            <a:avLst/>
          </a:prstGeom>
        </p:spPr>
        <p:txBody>
          <a:bodyPr>
            <a:normAutofit/>
          </a:bodyPr>
          <a:lstStyle/>
          <a:p>
            <a:pPr marL="285750" marR="0" lvl="0" indent="-285750"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sr-Cyrl-R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Exotoxin A</a:t>
            </a:r>
            <a:r>
              <a:rPr kumimoji="0" lang="sr-Cyrl-R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induces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Latn-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ADP</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-ribosalization</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of EF</a:t>
            </a:r>
            <a:r>
              <a:rPr kumimoji="0" lang="sr-Latn-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2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which is necessary for protein synthesis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285750" marR="0" lvl="0" indent="-285750"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sr-Cyrl-R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Effector molecules:</a:t>
            </a:r>
            <a:r>
              <a:rPr kumimoji="0" lang="en-U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 </a:t>
            </a:r>
            <a:r>
              <a:rPr kumimoji="0" lang="en-US" b="1" i="0" u="none" strike="noStrike" kern="1200" cap="none" spc="0" normalizeH="0" baseline="0" noProof="0" dirty="0" err="1">
                <a:ln>
                  <a:noFill/>
                </a:ln>
                <a:solidFill>
                  <a:schemeClr val="tx1"/>
                </a:solidFill>
                <a:effectLst/>
                <a:uLnTx/>
                <a:uFillTx/>
                <a:latin typeface="Palatino Linotype" panose="02040502050505030304" pitchFamily="18" charset="0"/>
                <a:ea typeface="+mn-ea"/>
                <a:cs typeface="+mn-cs"/>
              </a:rPr>
              <a:t>ExoS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r>
              <a:rPr kumimoji="0" lang="sr-Latn-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causes rounding of cells;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en-US" b="1" i="0" u="none" strike="noStrike" kern="1200" cap="none" spc="0" normalizeH="0" baseline="0" noProof="0" dirty="0" err="1">
                <a:ln>
                  <a:noFill/>
                </a:ln>
                <a:solidFill>
                  <a:schemeClr val="tx1"/>
                </a:solidFill>
                <a:effectLst/>
                <a:uLnTx/>
                <a:uFillTx/>
                <a:latin typeface="Palatino Linotype" panose="02040502050505030304" pitchFamily="18" charset="0"/>
                <a:ea typeface="+mn-ea"/>
                <a:cs typeface="+mn-cs"/>
              </a:rPr>
              <a:t>ExoT</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enables internalization</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of </a:t>
            </a:r>
            <a:r>
              <a:rPr kumimoji="0" lang="en-US"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P</a:t>
            </a:r>
            <a:r>
              <a:rPr kumimoji="0" lang="sr-Cyrl-RS"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r>
              <a:rPr kumimoji="0" lang="en-US"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en-US" b="0" i="1" u="none" strike="noStrike" kern="1200" cap="none" spc="0" normalizeH="0" baseline="0" noProof="0" dirty="0" err="1">
                <a:ln>
                  <a:noFill/>
                </a:ln>
                <a:solidFill>
                  <a:schemeClr val="tx1"/>
                </a:solidFill>
                <a:effectLst/>
                <a:uLnTx/>
                <a:uFillTx/>
                <a:latin typeface="Palatino Linotype" panose="02040502050505030304" pitchFamily="18" charset="0"/>
                <a:ea typeface="+mn-ea"/>
                <a:cs typeface="+mn-cs"/>
              </a:rPr>
              <a:t>aeruginosa</a:t>
            </a:r>
            <a:r>
              <a:rPr kumimoji="0" lang="en-US" b="0" i="1"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in epithelial cells and macrophages;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ExoY</a:t>
            </a:r>
            <a:r>
              <a:rPr kumimoji="0" lang="en-U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has adenyl cyclase activity;</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ExoU</a:t>
            </a:r>
            <a:r>
              <a:rPr kumimoji="0" lang="en-US" b="1"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ru-RU"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is a phospholipase that often causes host cell lysis (associated with severe infections)</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a:t>
            </a:r>
            <a:endPar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285750" marR="0" lvl="0" indent="-285750"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Elastases (</a:t>
            </a:r>
            <a:r>
              <a:rPr kumimoji="0" lang="en-US" b="1" i="0" u="none" strike="noStrike" kern="1200" cap="none" spc="0" normalizeH="0" baseline="0" noProof="0" dirty="0" err="1">
                <a:ln>
                  <a:noFill/>
                </a:ln>
                <a:solidFill>
                  <a:srgbClr val="C00000"/>
                </a:solidFill>
                <a:effectLst/>
                <a:uLnTx/>
                <a:uFillTx/>
                <a:latin typeface="Palatino Linotype" panose="02040502050505030304" pitchFamily="18" charset="0"/>
                <a:ea typeface="+mn-ea"/>
                <a:cs typeface="+mn-cs"/>
              </a:rPr>
              <a:t>LasA</a:t>
            </a:r>
            <a:r>
              <a:rPr kumimoji="0" lang="en-U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 and </a:t>
            </a:r>
            <a:r>
              <a:rPr kumimoji="0" lang="en-US" b="1" i="0" u="none" strike="noStrike" kern="1200" cap="none" spc="0" normalizeH="0" baseline="0" noProof="0" dirty="0" err="1">
                <a:ln>
                  <a:noFill/>
                </a:ln>
                <a:solidFill>
                  <a:srgbClr val="C00000"/>
                </a:solidFill>
                <a:effectLst/>
                <a:uLnTx/>
                <a:uFillTx/>
                <a:latin typeface="Palatino Linotype" panose="02040502050505030304" pitchFamily="18" charset="0"/>
                <a:ea typeface="+mn-ea"/>
                <a:cs typeface="+mn-cs"/>
              </a:rPr>
              <a:t>LasB</a:t>
            </a:r>
            <a:r>
              <a:rPr kumimoji="0" lang="en-US" b="1" i="0" u="none" strike="noStrike" kern="1200" cap="none" spc="0" normalizeH="0" baseline="0" noProof="0" dirty="0">
                <a:ln>
                  <a:noFill/>
                </a:ln>
                <a:solidFill>
                  <a:srgbClr val="C00000"/>
                </a:solidFill>
                <a:effectLst/>
                <a:uLnTx/>
                <a:uFillTx/>
                <a:latin typeface="Palatino Linotype" panose="02040502050505030304" pitchFamily="18" charset="0"/>
                <a:ea typeface="+mn-ea"/>
                <a:cs typeface="+mn-cs"/>
              </a:rPr>
              <a:t>) </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degrade the basement membrane of the epithelium, intercellular junctions, extracellular matrix proteins (collagen, fibrinogen, elastin), lung surfactant, immunoglobulins, and components of the complement system. </a:t>
            </a:r>
            <a:endPar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a:p>
            <a:pPr marL="285750" marR="0" lvl="0" indent="-285750"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Hemolysins</a:t>
            </a:r>
            <a:r>
              <a:rPr kumimoji="0" lang="sr-Cyrl-R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 </a:t>
            </a:r>
            <a:r>
              <a:rPr kumimoji="0" lang="en-US"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phospholipases</a:t>
            </a:r>
            <a:endParaRPr kumimoji="0" lang="ru-RU"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endParaRPr>
          </a:p>
        </p:txBody>
      </p:sp>
      <p:grpSp>
        <p:nvGrpSpPr>
          <p:cNvPr id="7" name="Group 6"/>
          <p:cNvGrpSpPr/>
          <p:nvPr/>
        </p:nvGrpSpPr>
        <p:grpSpPr>
          <a:xfrm>
            <a:off x="4098472" y="3429001"/>
            <a:ext cx="5087030" cy="3124200"/>
            <a:chOff x="0" y="2598058"/>
            <a:chExt cx="5660570" cy="4027714"/>
          </a:xfrm>
        </p:grpSpPr>
        <p:pic>
          <p:nvPicPr>
            <p:cNvPr id="109570" name="Picture 2"/>
            <p:cNvPicPr>
              <a:picLocks noChangeAspect="1" noChangeArrowheads="1"/>
            </p:cNvPicPr>
            <p:nvPr/>
          </p:nvPicPr>
          <p:blipFill>
            <a:blip r:embed="rId2" cstate="print"/>
            <a:srcRect r="4481" b="4473"/>
            <a:stretch>
              <a:fillRect/>
            </a:stretch>
          </p:blipFill>
          <p:spPr bwMode="auto">
            <a:xfrm>
              <a:off x="0" y="2598058"/>
              <a:ext cx="5544457" cy="4027714"/>
            </a:xfrm>
            <a:prstGeom prst="rect">
              <a:avLst/>
            </a:prstGeom>
            <a:noFill/>
            <a:ln w="9525">
              <a:noFill/>
              <a:miter lim="800000"/>
              <a:headEnd/>
              <a:tailEnd/>
            </a:ln>
          </p:spPr>
        </p:pic>
        <p:sp>
          <p:nvSpPr>
            <p:cNvPr id="6" name="Rectangle 5"/>
            <p:cNvSpPr/>
            <p:nvPr/>
          </p:nvSpPr>
          <p:spPr>
            <a:xfrm>
              <a:off x="4688113" y="2844801"/>
              <a:ext cx="972457" cy="1886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8" name="Rectangle 7"/>
          <p:cNvSpPr/>
          <p:nvPr/>
        </p:nvSpPr>
        <p:spPr>
          <a:xfrm>
            <a:off x="38100" y="4476572"/>
            <a:ext cx="3911600" cy="1200329"/>
          </a:xfrm>
          <a:prstGeom prst="rect">
            <a:avLst/>
          </a:prstGeom>
        </p:spPr>
        <p:txBody>
          <a:bodyPr wrap="square">
            <a:spAutoFit/>
          </a:bodyPr>
          <a:lstStyle/>
          <a:p>
            <a:pPr algn="r" rtl="0"/>
            <a:r>
              <a:rPr lang="sr-Cyrl-CS" b="1" i="1" dirty="0"/>
              <a:t>Strains lacking exotoxins and elastases are present locally, in burns and wounds, but fail to disseminate…</a:t>
            </a:r>
            <a:endParaRPr lang="en-US" b="1"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cstate="print"/>
          <a:srcRect/>
          <a:stretch>
            <a:fillRect/>
          </a:stretch>
        </p:blipFill>
        <p:spPr bwMode="auto">
          <a:xfrm>
            <a:off x="7242628" y="899885"/>
            <a:ext cx="2118859" cy="2619827"/>
          </a:xfrm>
          <a:prstGeom prst="rect">
            <a:avLst/>
          </a:prstGeom>
          <a:noFill/>
          <a:ln w="9525">
            <a:noFill/>
            <a:miter lim="800000"/>
            <a:headEnd/>
            <a:tailEnd/>
          </a:ln>
        </p:spPr>
      </p:pic>
      <p:sp>
        <p:nvSpPr>
          <p:cNvPr id="6" name="Rectangle 5"/>
          <p:cNvSpPr/>
          <p:nvPr/>
        </p:nvSpPr>
        <p:spPr>
          <a:xfrm>
            <a:off x="6365424" y="3579465"/>
            <a:ext cx="2959101" cy="369332"/>
          </a:xfrm>
          <a:prstGeom prst="rect">
            <a:avLst/>
          </a:prstGeom>
        </p:spPr>
        <p:txBody>
          <a:bodyPr wrap="square">
            <a:spAutoFit/>
          </a:bodyPr>
          <a:lstStyle/>
          <a:p>
            <a:pPr algn="l" rtl="0"/>
            <a:r>
              <a:rPr lang="ru-RU" b="1" i="1" dirty="0"/>
              <a:t>Cystic fibrosis of the lungs</a:t>
            </a:r>
            <a:endParaRPr lang="en-US" i="1" dirty="0"/>
          </a:p>
        </p:txBody>
      </p:sp>
      <p:pic>
        <p:nvPicPr>
          <p:cNvPr id="110596" name="Picture 4" descr="Резултат слика за pseudomonas aeruginosa swimmer’s ear"/>
          <p:cNvPicPr>
            <a:picLocks noChangeAspect="1" noChangeArrowheads="1"/>
          </p:cNvPicPr>
          <p:nvPr/>
        </p:nvPicPr>
        <p:blipFill>
          <a:blip r:embed="rId3" cstate="print"/>
          <a:srcRect/>
          <a:stretch>
            <a:fillRect/>
          </a:stretch>
        </p:blipFill>
        <p:spPr bwMode="auto">
          <a:xfrm>
            <a:off x="0" y="3994148"/>
            <a:ext cx="3323772" cy="2863852"/>
          </a:xfrm>
          <a:prstGeom prst="rect">
            <a:avLst/>
          </a:prstGeom>
          <a:noFill/>
        </p:spPr>
      </p:pic>
      <p:pic>
        <p:nvPicPr>
          <p:cNvPr id="110598" name="Picture 6" descr="Сродна слика"/>
          <p:cNvPicPr>
            <a:picLocks noChangeAspect="1" noChangeArrowheads="1"/>
          </p:cNvPicPr>
          <p:nvPr/>
        </p:nvPicPr>
        <p:blipFill>
          <a:blip r:embed="rId4" cstate="print"/>
          <a:srcRect l="26290" t="7258" r="25258"/>
          <a:stretch>
            <a:fillRect/>
          </a:stretch>
        </p:blipFill>
        <p:spPr bwMode="auto">
          <a:xfrm>
            <a:off x="0" y="2987494"/>
            <a:ext cx="1277256" cy="1562733"/>
          </a:xfrm>
          <a:prstGeom prst="rect">
            <a:avLst/>
          </a:prstGeom>
          <a:noFill/>
        </p:spPr>
      </p:pic>
      <p:sp>
        <p:nvSpPr>
          <p:cNvPr id="9" name="Rectangle 8"/>
          <p:cNvSpPr/>
          <p:nvPr/>
        </p:nvSpPr>
        <p:spPr>
          <a:xfrm>
            <a:off x="1545768" y="6488668"/>
            <a:ext cx="1747594" cy="369332"/>
          </a:xfrm>
          <a:prstGeom prst="rect">
            <a:avLst/>
          </a:prstGeom>
        </p:spPr>
        <p:txBody>
          <a:bodyPr wrap="none">
            <a:spAutoFit/>
          </a:bodyPr>
          <a:lstStyle/>
          <a:p>
            <a:pPr algn="l" rtl="0"/>
            <a:r>
              <a:rPr lang="ru-RU" b="1" i="1" dirty="0"/>
              <a:t>"Swimmer's ear"</a:t>
            </a:r>
            <a:endParaRPr lang="en-US" i="1" dirty="0"/>
          </a:p>
        </p:txBody>
      </p:sp>
      <p:pic>
        <p:nvPicPr>
          <p:cNvPr id="110600" name="Picture 8" descr="Резултат слика за pseudomonas aeruginosa conjunctivitis, keratitis,"/>
          <p:cNvPicPr>
            <a:picLocks noChangeAspect="1" noChangeArrowheads="1"/>
          </p:cNvPicPr>
          <p:nvPr/>
        </p:nvPicPr>
        <p:blipFill>
          <a:blip r:embed="rId5" cstate="print"/>
          <a:srcRect/>
          <a:stretch>
            <a:fillRect/>
          </a:stretch>
        </p:blipFill>
        <p:spPr bwMode="auto">
          <a:xfrm>
            <a:off x="3265714" y="3922712"/>
            <a:ext cx="2859315" cy="2935288"/>
          </a:xfrm>
          <a:prstGeom prst="rect">
            <a:avLst/>
          </a:prstGeom>
          <a:noFill/>
        </p:spPr>
      </p:pic>
      <p:pic>
        <p:nvPicPr>
          <p:cNvPr id="110602" name="Picture 10" descr="Резултат слика за pseudomonas aeruginosa burn wound infection"/>
          <p:cNvPicPr>
            <a:picLocks noChangeAspect="1" noChangeArrowheads="1"/>
          </p:cNvPicPr>
          <p:nvPr/>
        </p:nvPicPr>
        <p:blipFill>
          <a:blip r:embed="rId6" cstate="print"/>
          <a:srcRect/>
          <a:stretch>
            <a:fillRect/>
          </a:stretch>
        </p:blipFill>
        <p:spPr bwMode="auto">
          <a:xfrm>
            <a:off x="6154057" y="4005943"/>
            <a:ext cx="3207431" cy="2852057"/>
          </a:xfrm>
          <a:prstGeom prst="rect">
            <a:avLst/>
          </a:prstGeom>
          <a:noFill/>
        </p:spPr>
      </p:pic>
      <p:sp>
        <p:nvSpPr>
          <p:cNvPr id="12" name="Rectangle 11"/>
          <p:cNvSpPr/>
          <p:nvPr/>
        </p:nvSpPr>
        <p:spPr>
          <a:xfrm>
            <a:off x="6052454" y="3999469"/>
            <a:ext cx="2630848" cy="369332"/>
          </a:xfrm>
          <a:prstGeom prst="rect">
            <a:avLst/>
          </a:prstGeom>
        </p:spPr>
        <p:txBody>
          <a:bodyPr wrap="none">
            <a:spAutoFit/>
          </a:bodyPr>
          <a:lstStyle/>
          <a:p>
            <a:pPr algn="l" rtl="0"/>
            <a:r>
              <a:rPr lang="sr-Cyrl-RS" b="1" i="1" dirty="0"/>
              <a:t>Burn infection</a:t>
            </a:r>
            <a:endParaRPr lang="en-US" b="1" i="1" dirty="0"/>
          </a:p>
        </p:txBody>
      </p:sp>
      <p:sp>
        <p:nvSpPr>
          <p:cNvPr id="14" name="Title 1"/>
          <p:cNvSpPr txBox="1">
            <a:spLocks/>
          </p:cNvSpPr>
          <p:nvPr/>
        </p:nvSpPr>
        <p:spPr>
          <a:xfrm>
            <a:off x="1239156" y="134659"/>
            <a:ext cx="6763658" cy="726848"/>
          </a:xfrm>
          <a:prstGeom prst="rect">
            <a:avLst/>
          </a:prstGeom>
          <a:ln>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sr-Cyrl-RS" sz="3200" b="1" i="0" u="none" strike="noStrike" kern="1200" cap="none" spc="0" normalizeH="0" baseline="0" noProof="0">
                <a:ln>
                  <a:noFill/>
                </a:ln>
                <a:solidFill>
                  <a:schemeClr val="tx1"/>
                </a:solidFill>
                <a:effectLst/>
                <a:uLnTx/>
                <a:uFillTx/>
                <a:latin typeface="+mj-lt"/>
                <a:ea typeface="+mj-ea"/>
                <a:cs typeface="+mj-cs"/>
              </a:rPr>
              <a:t>Clinical manifestations</a:t>
            </a:r>
            <a:endParaRPr kumimoji="0" lang="en-US" sz="3200" b="1" i="0" u="none" strike="noStrike" kern="1200" cap="none" spc="0" normalizeH="0" baseline="0" noProof="0" dirty="0">
              <a:ln>
                <a:noFill/>
              </a:ln>
              <a:solidFill>
                <a:schemeClr val="tx1"/>
              </a:solidFill>
              <a:effectLst/>
              <a:uLnTx/>
              <a:uFillTx/>
              <a:latin typeface="+mj-lt"/>
              <a:ea typeface="+mj-ea"/>
              <a:cs typeface="+mj-cs"/>
            </a:endParaRPr>
          </a:p>
        </p:txBody>
      </p:sp>
      <p:sp>
        <p:nvSpPr>
          <p:cNvPr id="15" name="Rectangle 14"/>
          <p:cNvSpPr/>
          <p:nvPr/>
        </p:nvSpPr>
        <p:spPr>
          <a:xfrm>
            <a:off x="226331" y="1279421"/>
            <a:ext cx="6961868" cy="1538883"/>
          </a:xfrm>
          <a:prstGeom prst="rect">
            <a:avLst/>
          </a:prstGeom>
        </p:spPr>
        <p:txBody>
          <a:bodyPr wrap="square">
            <a:spAutoFit/>
          </a:bodyPr>
          <a:lstStyle/>
          <a:p>
            <a:pPr algn="l" rtl="0"/>
            <a:r>
              <a:rPr lang="ru-RU" sz="2000" b="1" dirty="0">
                <a:solidFill>
                  <a:srgbClr val="0000FF"/>
                </a:solidFill>
              </a:rPr>
              <a:t>Opportunistic infection</a:t>
            </a:r>
            <a:r>
              <a:rPr lang="en-US" sz="2000" b="1" dirty="0">
                <a:solidFill>
                  <a:srgbClr val="0000FF"/>
                </a:solidFill>
              </a:rPr>
              <a:t>s:</a:t>
            </a:r>
            <a:endParaRPr lang="ru-RU" sz="2000" b="1" dirty="0"/>
          </a:p>
          <a:p>
            <a:pPr marL="623888" lvl="1" indent="-166688" algn="l" rtl="0">
              <a:buFontTx/>
              <a:buChar char="-"/>
            </a:pPr>
            <a:r>
              <a:rPr lang="ru-RU" dirty="0"/>
              <a:t>infections of burns, wounds, urinary tract, skin, eye, ear and respiratory infections</a:t>
            </a:r>
          </a:p>
          <a:p>
            <a:pPr marL="623888" lvl="1" indent="-166688" algn="l" rtl="0">
              <a:buFontTx/>
              <a:buChar char="-"/>
            </a:pPr>
            <a:endParaRPr lang="ru-RU" dirty="0"/>
          </a:p>
          <a:p>
            <a:pPr marL="0" lvl="1" algn="l" rtl="0"/>
            <a:r>
              <a:rPr lang="ru-RU" sz="2000" b="1" dirty="0"/>
              <a:t>Complicates the outcome of cystic fibrosis of the lungs.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857B4-6384-B2EE-E241-4465689F31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85AD53-02EC-2F24-B686-FD7B509C115D}"/>
              </a:ext>
            </a:extLst>
          </p:cNvPr>
          <p:cNvSpPr>
            <a:spLocks noGrp="1"/>
          </p:cNvSpPr>
          <p:nvPr>
            <p:ph type="title"/>
          </p:nvPr>
        </p:nvSpPr>
        <p:spPr>
          <a:xfrm>
            <a:off x="160451" y="236875"/>
            <a:ext cx="9040585" cy="748282"/>
          </a:xfrm>
          <a:noFill/>
          <a:ln w="9525">
            <a:solidFill>
              <a:srgbClr val="FF0000"/>
            </a:solidFill>
          </a:ln>
        </p:spPr>
        <p:txBody>
          <a:bodyPr>
            <a:noAutofit/>
          </a:bodyPr>
          <a:lstStyle/>
          <a:p>
            <a:pPr rtl="0"/>
            <a:r>
              <a:rPr lang="en-US" sz="3200" b="1" i="1" dirty="0"/>
              <a:t>Acinetobacter</a:t>
            </a:r>
            <a:endParaRPr lang="en-US" sz="3200" dirty="0"/>
          </a:p>
        </p:txBody>
      </p:sp>
      <p:sp>
        <p:nvSpPr>
          <p:cNvPr id="3" name="Content Placeholder 2">
            <a:extLst>
              <a:ext uri="{FF2B5EF4-FFF2-40B4-BE49-F238E27FC236}">
                <a16:creationId xmlns:a16="http://schemas.microsoft.com/office/drawing/2014/main" id="{E867F018-F27F-0DD7-C6FC-2CF273E05963}"/>
              </a:ext>
            </a:extLst>
          </p:cNvPr>
          <p:cNvSpPr>
            <a:spLocks noGrp="1"/>
          </p:cNvSpPr>
          <p:nvPr>
            <p:ph idx="1"/>
          </p:nvPr>
        </p:nvSpPr>
        <p:spPr>
          <a:xfrm>
            <a:off x="174171" y="1220000"/>
            <a:ext cx="6257514" cy="5520867"/>
          </a:xfrm>
        </p:spPr>
        <p:txBody>
          <a:bodyPr>
            <a:normAutofit fontScale="92500" lnSpcReduction="10000"/>
          </a:bodyPr>
          <a:lstStyle/>
          <a:p>
            <a:pPr algn="l" rtl="0">
              <a:buClr>
                <a:srgbClr val="FF0000"/>
              </a:buClr>
              <a:buFont typeface="Wingdings" panose="05000000000000000000" pitchFamily="2" charset="2"/>
              <a:buChar char="v"/>
            </a:pPr>
            <a:r>
              <a:rPr lang="ru-RU" sz="2000" dirty="0"/>
              <a:t>Aerob</a:t>
            </a:r>
            <a:r>
              <a:rPr lang="en-US" sz="2000" dirty="0" err="1"/>
              <a:t>ic</a:t>
            </a:r>
            <a:r>
              <a:rPr lang="ru-RU" sz="2000" dirty="0"/>
              <a:t>,</a:t>
            </a:r>
            <a:r>
              <a:rPr lang="en-US" sz="2000" dirty="0"/>
              <a:t> </a:t>
            </a:r>
            <a:r>
              <a:rPr lang="ru-RU" sz="2000" i="1" dirty="0"/>
              <a:t>Gram</a:t>
            </a:r>
            <a:r>
              <a:rPr lang="en-US" sz="2000" i="1" dirty="0"/>
              <a:t>-</a:t>
            </a:r>
            <a:r>
              <a:rPr lang="ru-RU" sz="2000" dirty="0"/>
              <a:t>negative coccobacillus (the most common isolate is</a:t>
            </a:r>
            <a:r>
              <a:rPr lang="en-US" sz="2000" dirty="0"/>
              <a:t> </a:t>
            </a:r>
            <a:r>
              <a:rPr lang="ru-RU" sz="2000" b="1" i="1" dirty="0"/>
              <a:t>A.</a:t>
            </a:r>
            <a:r>
              <a:rPr lang="en-US" sz="2000" b="1" i="1" dirty="0"/>
              <a:t>b</a:t>
            </a:r>
            <a:r>
              <a:rPr lang="ru-RU" sz="2000" b="1" i="1" dirty="0"/>
              <a:t>aumannii</a:t>
            </a:r>
            <a:r>
              <a:rPr lang="ru-RU" sz="2000" dirty="0"/>
              <a:t>).</a:t>
            </a:r>
          </a:p>
          <a:p>
            <a:pPr algn="l" rtl="0">
              <a:buClr>
                <a:srgbClr val="FF0000"/>
              </a:buClr>
              <a:buFont typeface="Wingdings" panose="05000000000000000000" pitchFamily="2" charset="2"/>
              <a:buChar char="v"/>
            </a:pPr>
            <a:r>
              <a:rPr lang="ru-RU" sz="2000" dirty="0"/>
              <a:t>It lives in soil and water, but can occasionally be isolated from human skin, mucous membranes, or secretions.</a:t>
            </a:r>
          </a:p>
          <a:p>
            <a:pPr algn="l" rtl="0">
              <a:buClr>
                <a:srgbClr val="FF0000"/>
              </a:buClr>
              <a:buFont typeface="Wingdings" panose="05000000000000000000" pitchFamily="2" charset="2"/>
              <a:buChar char="v"/>
            </a:pPr>
            <a:r>
              <a:rPr lang="ru-RU" sz="2000" dirty="0"/>
              <a:t>The infection is transmitted through air, water, or food. It enters the human body through the respiratory or digestive tract, or through wounds.</a:t>
            </a:r>
          </a:p>
          <a:p>
            <a:pPr algn="l" rtl="0">
              <a:buClr>
                <a:srgbClr val="FF0000"/>
              </a:buClr>
              <a:buFont typeface="Wingdings" panose="05000000000000000000" pitchFamily="2" charset="2"/>
              <a:buChar char="v"/>
            </a:pPr>
            <a:endParaRPr lang="ru-RU" sz="2000" dirty="0"/>
          </a:p>
          <a:p>
            <a:pPr algn="l" rtl="0">
              <a:buClr>
                <a:srgbClr val="FF0000"/>
              </a:buClr>
              <a:buFont typeface="Wingdings" panose="05000000000000000000" pitchFamily="2" charset="2"/>
              <a:buChar char="v"/>
            </a:pPr>
            <a:r>
              <a:rPr lang="ru-RU" sz="2000" b="1" dirty="0"/>
              <a:t>It is resistant to numerous influences from the external environment</a:t>
            </a:r>
            <a:r>
              <a:rPr lang="ru-RU" sz="2000" dirty="0"/>
              <a:t>, including disinfectants and antibiotics.</a:t>
            </a:r>
          </a:p>
          <a:p>
            <a:pPr algn="l" rtl="0">
              <a:buClr>
                <a:srgbClr val="FF0000"/>
              </a:buClr>
              <a:buFont typeface="Wingdings" panose="05000000000000000000" pitchFamily="2" charset="2"/>
              <a:buChar char="v"/>
            </a:pPr>
            <a:r>
              <a:rPr lang="ru-RU" sz="2000" i="1" dirty="0"/>
              <a:t>Acinetobacter</a:t>
            </a:r>
            <a:r>
              <a:rPr lang="en-US" sz="2000" i="1" dirty="0"/>
              <a:t> </a:t>
            </a:r>
            <a:r>
              <a:rPr lang="ru-RU" sz="2000" dirty="0"/>
              <a:t>is</a:t>
            </a:r>
            <a:r>
              <a:rPr lang="en-US" sz="2000" dirty="0"/>
              <a:t> </a:t>
            </a:r>
            <a:r>
              <a:rPr lang="ru-RU" sz="2000" b="1" dirty="0"/>
              <a:t>commensal</a:t>
            </a:r>
            <a:r>
              <a:rPr lang="en-US" sz="2000" b="1" dirty="0"/>
              <a:t> </a:t>
            </a:r>
            <a:r>
              <a:rPr lang="ru-RU" sz="2000" dirty="0"/>
              <a:t>which can </a:t>
            </a:r>
            <a:r>
              <a:rPr lang="ru-RU" sz="2000" b="1" dirty="0"/>
              <a:t>cause intrahospital infections</a:t>
            </a:r>
            <a:r>
              <a:rPr lang="en-US" sz="2000" b="1" dirty="0"/>
              <a:t> </a:t>
            </a:r>
            <a:r>
              <a:rPr lang="ru-RU" sz="2000" dirty="0"/>
              <a:t>(pneumonia, meningitis, osteomyelitis, wound infection).</a:t>
            </a:r>
          </a:p>
          <a:p>
            <a:pPr algn="l" rtl="0">
              <a:buClr>
                <a:srgbClr val="FF0000"/>
              </a:buClr>
              <a:buFont typeface="Wingdings" panose="05000000000000000000" pitchFamily="2" charset="2"/>
              <a:buChar char="v"/>
            </a:pPr>
            <a:r>
              <a:rPr lang="ru-RU" sz="2000" dirty="0"/>
              <a:t>The cause of a positive blood culture is most often intravenous catheters, and in patients with burns or immunodeficient patients, it can be the cause of </a:t>
            </a:r>
            <a:r>
              <a:rPr lang="ru-RU" sz="2000" b="1" dirty="0"/>
              <a:t>sepsis</a:t>
            </a:r>
            <a:r>
              <a:rPr lang="ru-RU" sz="2000" dirty="0"/>
              <a:t>.</a:t>
            </a:r>
          </a:p>
        </p:txBody>
      </p:sp>
      <p:pic>
        <p:nvPicPr>
          <p:cNvPr id="4" name="Picture 3">
            <a:extLst>
              <a:ext uri="{FF2B5EF4-FFF2-40B4-BE49-F238E27FC236}">
                <a16:creationId xmlns:a16="http://schemas.microsoft.com/office/drawing/2014/main" id="{AB49E7A3-863B-3A65-4B16-8F3F766CCEB1}"/>
              </a:ext>
            </a:extLst>
          </p:cNvPr>
          <p:cNvPicPr>
            <a:picLocks noChangeAspect="1"/>
          </p:cNvPicPr>
          <p:nvPr/>
        </p:nvPicPr>
        <p:blipFill>
          <a:blip r:embed="rId2"/>
          <a:stretch>
            <a:fillRect/>
          </a:stretch>
        </p:blipFill>
        <p:spPr>
          <a:xfrm>
            <a:off x="6562506" y="1220001"/>
            <a:ext cx="2638529" cy="1472666"/>
          </a:xfrm>
          <a:prstGeom prst="rect">
            <a:avLst/>
          </a:prstGeom>
        </p:spPr>
      </p:pic>
      <p:pic>
        <p:nvPicPr>
          <p:cNvPr id="5" name="Picture 4">
            <a:extLst>
              <a:ext uri="{FF2B5EF4-FFF2-40B4-BE49-F238E27FC236}">
                <a16:creationId xmlns:a16="http://schemas.microsoft.com/office/drawing/2014/main" id="{8F87E04D-A185-EF6C-B6BE-2450DF5C48AB}"/>
              </a:ext>
            </a:extLst>
          </p:cNvPr>
          <p:cNvPicPr>
            <a:picLocks noChangeAspect="1"/>
          </p:cNvPicPr>
          <p:nvPr/>
        </p:nvPicPr>
        <p:blipFill>
          <a:blip r:embed="rId3"/>
          <a:srcRect l="3559" r="50306" b="2388"/>
          <a:stretch>
            <a:fillRect/>
          </a:stretch>
        </p:blipFill>
        <p:spPr>
          <a:xfrm>
            <a:off x="6497095" y="2692668"/>
            <a:ext cx="2766647" cy="2084380"/>
          </a:xfrm>
          <a:prstGeom prst="rect">
            <a:avLst/>
          </a:prstGeom>
        </p:spPr>
      </p:pic>
      <p:pic>
        <p:nvPicPr>
          <p:cNvPr id="6" name="Picture 5">
            <a:extLst>
              <a:ext uri="{FF2B5EF4-FFF2-40B4-BE49-F238E27FC236}">
                <a16:creationId xmlns:a16="http://schemas.microsoft.com/office/drawing/2014/main" id="{68F8F9C2-3C56-A80D-B66C-73D296C1D7E9}"/>
              </a:ext>
            </a:extLst>
          </p:cNvPr>
          <p:cNvPicPr>
            <a:picLocks noChangeAspect="1"/>
          </p:cNvPicPr>
          <p:nvPr/>
        </p:nvPicPr>
        <p:blipFill>
          <a:blip r:embed="rId4"/>
          <a:srcRect l="53892" t="2265"/>
          <a:stretch>
            <a:fillRect/>
          </a:stretch>
        </p:blipFill>
        <p:spPr>
          <a:xfrm>
            <a:off x="6521902" y="4821382"/>
            <a:ext cx="2766647" cy="2036618"/>
          </a:xfrm>
          <a:prstGeom prst="rect">
            <a:avLst/>
          </a:prstGeom>
        </p:spPr>
      </p:pic>
    </p:spTree>
    <p:extLst>
      <p:ext uri="{BB962C8B-B14F-4D97-AF65-F5344CB8AC3E}">
        <p14:creationId xmlns:p14="http://schemas.microsoft.com/office/powerpoint/2010/main" val="3682488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9055"/>
            <a:ext cx="9361488" cy="630892"/>
          </a:xfrm>
          <a:solidFill>
            <a:schemeClr val="bg1"/>
          </a:solidFill>
        </p:spPr>
        <p:txBody>
          <a:bodyPr>
            <a:normAutofit fontScale="90000"/>
          </a:bodyPr>
          <a:lstStyle/>
          <a:p>
            <a:pPr rtl="0"/>
            <a:br>
              <a:rPr lang="en-US" sz="1800" b="0" i="0" u="none" strike="noStrike" baseline="0" dirty="0">
                <a:solidFill>
                  <a:srgbClr val="000000"/>
                </a:solidFill>
                <a:latin typeface="Palatino Linotype" panose="02040502050505030304" pitchFamily="18" charset="0"/>
              </a:rPr>
            </a:br>
            <a:r>
              <a:rPr lang="ru-RU" sz="3100" b="1" i="0" u="none" strike="noStrike" baseline="0" dirty="0">
                <a:latin typeface="Palatino Linotype" panose="02040502050505030304" pitchFamily="18" charset="0"/>
              </a:rPr>
              <a:t>Natural habitat and mode of transmission</a:t>
            </a:r>
            <a:br>
              <a:rPr lang="ru-RU" sz="3100" b="1" i="0" u="none" strike="noStrike" baseline="0" dirty="0">
                <a:latin typeface="Palatino Linotype" panose="02040502050505030304" pitchFamily="18" charset="0"/>
              </a:rPr>
            </a:br>
            <a:endParaRPr lang="en-US" sz="3100" dirty="0">
              <a:solidFill>
                <a:srgbClr val="C00000"/>
              </a:solidFill>
            </a:endParaRPr>
          </a:p>
        </p:txBody>
      </p:sp>
      <p:sp>
        <p:nvSpPr>
          <p:cNvPr id="3" name="Content Placeholder 2"/>
          <p:cNvSpPr>
            <a:spLocks noGrp="1"/>
          </p:cNvSpPr>
          <p:nvPr>
            <p:ph idx="1"/>
          </p:nvPr>
        </p:nvSpPr>
        <p:spPr>
          <a:xfrm>
            <a:off x="283029" y="1023583"/>
            <a:ext cx="4591093" cy="2537088"/>
          </a:xfrm>
        </p:spPr>
        <p:txBody>
          <a:bodyPr>
            <a:noAutofit/>
          </a:bodyPr>
          <a:lstStyle/>
          <a:p>
            <a:pPr algn="l" rtl="0"/>
            <a:r>
              <a:rPr lang="ru-RU" sz="2000" b="1" i="1" u="none" strike="noStrike" baseline="0" dirty="0">
                <a:latin typeface="Palatino Linotype" panose="02040502050505030304" pitchFamily="18" charset="0"/>
              </a:rPr>
              <a:t>Vibrio cholerae</a:t>
            </a:r>
            <a:r>
              <a:rPr lang="en-US" sz="2000" b="1" i="1" u="none" strike="noStrike" baseline="0" dirty="0">
                <a:latin typeface="Palatino Linotype" panose="02040502050505030304" pitchFamily="18" charset="0"/>
              </a:rPr>
              <a:t> </a:t>
            </a:r>
            <a:r>
              <a:rPr lang="ru-RU" sz="2000" b="0" i="0" u="none" strike="noStrike" baseline="0" dirty="0">
                <a:latin typeface="Palatino Linotype" panose="02040502050505030304" pitchFamily="18" charset="0"/>
              </a:rPr>
              <a:t>- a normal inhabitant of coastal waters, where it lives in cohabitation with </a:t>
            </a:r>
            <a:r>
              <a:rPr lang="en-US" sz="2000" b="0" i="0" u="none" strike="noStrike" baseline="0" dirty="0">
                <a:latin typeface="Palatino Linotype" panose="02040502050505030304" pitchFamily="18" charset="0"/>
              </a:rPr>
              <a:t>phytoplankton and zooplankton</a:t>
            </a:r>
            <a:r>
              <a:rPr lang="ru-RU" sz="2000" b="0" i="0" u="none" strike="noStrike" baseline="0" dirty="0">
                <a:latin typeface="Palatino Linotype" panose="02040502050505030304" pitchFamily="18" charset="0"/>
              </a:rPr>
              <a:t>. People become infected accidentally when they enter this ecosystem or when the bacteria contaminate drinking water or food</a:t>
            </a:r>
            <a:r>
              <a:rPr lang="en-US" sz="2000" b="0" i="0" u="none" strike="noStrike" baseline="0" dirty="0">
                <a:latin typeface="Palatino Linotype" panose="02040502050505030304" pitchFamily="18" charset="0"/>
              </a:rPr>
              <a:t>.</a:t>
            </a:r>
            <a:endParaRPr lang="ru-RU" sz="2000" b="0" i="0" u="none" strike="noStrike" baseline="0" dirty="0">
              <a:latin typeface="Palatino Linotype" panose="02040502050505030304" pitchFamily="18" charset="0"/>
            </a:endParaRPr>
          </a:p>
        </p:txBody>
      </p:sp>
      <p:sp>
        <p:nvSpPr>
          <p:cNvPr id="8" name="Content Placeholder 2"/>
          <p:cNvSpPr txBox="1">
            <a:spLocks/>
          </p:cNvSpPr>
          <p:nvPr/>
        </p:nvSpPr>
        <p:spPr>
          <a:xfrm>
            <a:off x="4967785" y="854529"/>
            <a:ext cx="4300040" cy="360127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endParaRPr lang="sr-Cyrl-RS" sz="1100" dirty="0"/>
          </a:p>
          <a:p>
            <a:pPr algn="l" rtl="0"/>
            <a:r>
              <a:rPr lang="sr-Cyrl-RS" sz="2000" dirty="0"/>
              <a:t>Cholera can be an </a:t>
            </a:r>
            <a:r>
              <a:rPr lang="sr-Cyrl-RS" sz="2000" b="1" dirty="0"/>
              <a:t>endemic</a:t>
            </a:r>
            <a:r>
              <a:rPr lang="sr-Cyrl-RS" sz="2000" dirty="0"/>
              <a:t>, </a:t>
            </a:r>
            <a:r>
              <a:rPr lang="sr-Cyrl-RS" sz="2000" b="1" dirty="0"/>
              <a:t>epidemic</a:t>
            </a:r>
            <a:r>
              <a:rPr lang="sr-Cyrl-RS" sz="2000" dirty="0"/>
              <a:t> or </a:t>
            </a:r>
            <a:r>
              <a:rPr lang="sr-Cyrl-RS" sz="2000" b="1" dirty="0"/>
              <a:t>pandemic</a:t>
            </a:r>
            <a:r>
              <a:rPr lang="sr-Cyrl-RS" sz="2000" dirty="0"/>
              <a:t> disease.</a:t>
            </a:r>
          </a:p>
          <a:p>
            <a:pPr algn="l" rtl="0"/>
            <a:endParaRPr lang="sr-Cyrl-RS" sz="1100" dirty="0"/>
          </a:p>
          <a:p>
            <a:pPr algn="l" rtl="0"/>
            <a:r>
              <a:rPr lang="sr-Cyrl-RS" sz="2000" dirty="0"/>
              <a:t>Epidemic cholera</a:t>
            </a:r>
            <a:r>
              <a:rPr lang="en-US" sz="2000" dirty="0"/>
              <a:t> </a:t>
            </a:r>
            <a:r>
              <a:rPr lang="ru-RU" sz="2000" dirty="0"/>
              <a:t>is primarily spread in poor sanitary conditions</a:t>
            </a:r>
            <a:r>
              <a:rPr lang="sr-Latn-RS" sz="2000" dirty="0"/>
              <a:t> </a:t>
            </a:r>
            <a:r>
              <a:rPr lang="ru-RU" sz="2000" dirty="0"/>
              <a:t>through contaminated water</a:t>
            </a:r>
            <a:r>
              <a:rPr lang="en-US" sz="2000" dirty="0"/>
              <a:t>.</a:t>
            </a:r>
          </a:p>
          <a:p>
            <a:pPr marL="0" indent="0" algn="l" rtl="0">
              <a:buNone/>
            </a:pPr>
            <a:r>
              <a:rPr lang="ru-RU" sz="2000" dirty="0"/>
              <a:t> </a:t>
            </a:r>
            <a:endParaRPr lang="en-US" sz="2000" dirty="0"/>
          </a:p>
          <a:p>
            <a:pPr algn="l" rtl="0"/>
            <a:r>
              <a:rPr lang="ru-RU" sz="2000" b="1" dirty="0"/>
              <a:t>Cholera is an endemic disease in some parts of Asia and Africa.</a:t>
            </a:r>
            <a:endParaRPr lang="en-US" sz="2000" dirty="0"/>
          </a:p>
          <a:p>
            <a:pPr algn="l" rtl="0"/>
            <a:endParaRPr lang="en-US" sz="2000" dirty="0"/>
          </a:p>
          <a:p>
            <a:pPr algn="l" rtl="0"/>
            <a:endParaRPr lang="ru-RU" sz="2000" dirty="0"/>
          </a:p>
          <a:p>
            <a:pPr algn="l" rtl="0"/>
            <a:endParaRPr lang="ru-RU" sz="2000" dirty="0"/>
          </a:p>
        </p:txBody>
      </p:sp>
      <p:sp>
        <p:nvSpPr>
          <p:cNvPr id="9" name="Rectangle 8"/>
          <p:cNvSpPr/>
          <p:nvPr/>
        </p:nvSpPr>
        <p:spPr>
          <a:xfrm>
            <a:off x="5048250" y="4617729"/>
            <a:ext cx="4219575" cy="1292662"/>
          </a:xfrm>
          <a:prstGeom prst="rect">
            <a:avLst/>
          </a:prstGeom>
          <a:ln>
            <a:solidFill>
              <a:schemeClr val="accent2"/>
            </a:solidFill>
            <a:prstDash val="sysDash"/>
          </a:ln>
        </p:spPr>
        <p:txBody>
          <a:bodyPr wrap="square">
            <a:spAutoFit/>
          </a:bodyPr>
          <a:lstStyle/>
          <a:p>
            <a:pPr algn="r" rtl="0"/>
            <a:r>
              <a:rPr lang="en-US" sz="2600" b="1" i="1" dirty="0">
                <a:solidFill>
                  <a:srgbClr val="C00000"/>
                </a:solidFill>
              </a:rPr>
              <a:t>Vibrio cholerae </a:t>
            </a:r>
            <a:r>
              <a:rPr lang="sr-Cyrl-RS" sz="2600" b="1" dirty="0">
                <a:solidFill>
                  <a:srgbClr val="C00000"/>
                </a:solidFill>
              </a:rPr>
              <a:t>is transmitted by the feco-oral route</a:t>
            </a:r>
            <a:r>
              <a:rPr lang="en-US" sz="2600" b="1" dirty="0">
                <a:solidFill>
                  <a:srgbClr val="C00000"/>
                </a:solidFill>
              </a:rPr>
              <a:t>.</a:t>
            </a:r>
            <a:endParaRPr lang="sr-Cyrl-RS" sz="2600" b="1" dirty="0">
              <a:solidFill>
                <a:srgbClr val="C00000"/>
              </a:solidFill>
            </a:endParaRPr>
          </a:p>
        </p:txBody>
      </p:sp>
      <p:pic>
        <p:nvPicPr>
          <p:cNvPr id="11" name="Picture 2" descr="Резултат слика за cholera endemic india africa"/>
          <p:cNvPicPr>
            <a:picLocks noChangeAspect="1" noChangeArrowheads="1"/>
          </p:cNvPicPr>
          <p:nvPr/>
        </p:nvPicPr>
        <p:blipFill>
          <a:blip r:embed="rId2" cstate="print"/>
          <a:srcRect t="9311"/>
          <a:stretch>
            <a:fillRect/>
          </a:stretch>
        </p:blipFill>
        <p:spPr bwMode="auto">
          <a:xfrm>
            <a:off x="402134" y="3784307"/>
            <a:ext cx="4400550" cy="2490764"/>
          </a:xfrm>
          <a:prstGeom prst="rect">
            <a:avLst/>
          </a:prstGeom>
          <a:noFill/>
        </p:spPr>
      </p:pic>
    </p:spTree>
    <p:extLst>
      <p:ext uri="{BB962C8B-B14F-4D97-AF65-F5344CB8AC3E}">
        <p14:creationId xmlns:p14="http://schemas.microsoft.com/office/powerpoint/2010/main" val="13352074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64AE4-57EF-719F-D208-A511817513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E7B24C-EFD3-4DC8-C16C-86E1D5F621A8}"/>
              </a:ext>
            </a:extLst>
          </p:cNvPr>
          <p:cNvSpPr>
            <a:spLocks noGrp="1"/>
          </p:cNvSpPr>
          <p:nvPr>
            <p:ph type="title"/>
          </p:nvPr>
        </p:nvSpPr>
        <p:spPr>
          <a:xfrm>
            <a:off x="118325" y="117132"/>
            <a:ext cx="9096431" cy="1069411"/>
          </a:xfrm>
          <a:solidFill>
            <a:schemeClr val="accent4">
              <a:lumMod val="20000"/>
              <a:lumOff val="80000"/>
            </a:schemeClr>
          </a:solidFill>
          <a:ln w="9525">
            <a:solidFill>
              <a:srgbClr val="7030A0"/>
            </a:solidFill>
          </a:ln>
        </p:spPr>
        <p:txBody>
          <a:bodyPr>
            <a:noAutofit/>
          </a:bodyPr>
          <a:lstStyle/>
          <a:p>
            <a:r>
              <a:rPr lang="en-US" sz="2400" b="1" dirty="0"/>
              <a:t>Laboratory diagnosis of infections caused by enterobacteria</a:t>
            </a:r>
            <a:endParaRPr lang="en-US" sz="2400" dirty="0"/>
          </a:p>
        </p:txBody>
      </p:sp>
      <p:sp>
        <p:nvSpPr>
          <p:cNvPr id="3" name="Content Placeholder 2">
            <a:extLst>
              <a:ext uri="{FF2B5EF4-FFF2-40B4-BE49-F238E27FC236}">
                <a16:creationId xmlns:a16="http://schemas.microsoft.com/office/drawing/2014/main" id="{AA2FE1D3-BDB8-AD0F-12C3-045BE1762521}"/>
              </a:ext>
            </a:extLst>
          </p:cNvPr>
          <p:cNvSpPr>
            <a:spLocks noGrp="1"/>
          </p:cNvSpPr>
          <p:nvPr>
            <p:ph idx="1"/>
          </p:nvPr>
        </p:nvSpPr>
        <p:spPr>
          <a:xfrm>
            <a:off x="118326" y="1344389"/>
            <a:ext cx="9096430" cy="3842654"/>
          </a:xfrm>
          <a:ln>
            <a:solidFill>
              <a:schemeClr val="tx1"/>
            </a:solidFill>
          </a:ln>
        </p:spPr>
        <p:txBody>
          <a:bodyPr>
            <a:noAutofit/>
          </a:bodyPr>
          <a:lstStyle/>
          <a:p>
            <a:pPr>
              <a:lnSpc>
                <a:spcPct val="120000"/>
              </a:lnSpc>
              <a:buFont typeface="Wingdings" panose="05000000000000000000" pitchFamily="2" charset="2"/>
              <a:buChar char="ü"/>
            </a:pPr>
            <a:r>
              <a:rPr lang="en-US" sz="1800" b="1" dirty="0"/>
              <a:t>Sampling</a:t>
            </a:r>
            <a:r>
              <a:rPr lang="en-US" sz="1800" dirty="0"/>
              <a:t>: intestinal (feces, rectal swab) and extraintestinal (urine, sputum, blood, cerebrospinal fluid, wound swab, catheters,...)</a:t>
            </a:r>
          </a:p>
          <a:p>
            <a:pPr>
              <a:lnSpc>
                <a:spcPct val="120000"/>
              </a:lnSpc>
              <a:buFont typeface="Wingdings" panose="05000000000000000000" pitchFamily="2" charset="2"/>
              <a:buChar char="ü"/>
            </a:pPr>
            <a:r>
              <a:rPr lang="en-US" sz="1800" b="1" dirty="0"/>
              <a:t>Direct detection of enterobacteria in samples</a:t>
            </a:r>
            <a:r>
              <a:rPr lang="en-US" sz="1800" dirty="0"/>
              <a:t>: microscopic examination of the sample (Gram-negative bacilli), antigen detection (antigen-antibody assays), molecular methods (gene detection, resistance profile analysis)</a:t>
            </a:r>
          </a:p>
          <a:p>
            <a:pPr>
              <a:lnSpc>
                <a:spcPct val="120000"/>
              </a:lnSpc>
              <a:buFont typeface="Wingdings" panose="05000000000000000000" pitchFamily="2" charset="2"/>
              <a:buChar char="ü"/>
            </a:pPr>
            <a:r>
              <a:rPr lang="en-US" sz="1800" b="1" dirty="0"/>
              <a:t>Cultivation of enterobacteria </a:t>
            </a:r>
            <a:r>
              <a:rPr lang="en-US" sz="1800" dirty="0"/>
              <a:t>(gold standard) and </a:t>
            </a:r>
            <a:r>
              <a:rPr lang="en-US" sz="1800" b="1" dirty="0"/>
              <a:t>identification of isolated cultures</a:t>
            </a:r>
            <a:r>
              <a:rPr lang="en-US" sz="1800" dirty="0"/>
              <a:t>: examination of microscopic cultural, biochemical and antigenic properties, molecular identification)</a:t>
            </a:r>
          </a:p>
          <a:p>
            <a:pPr>
              <a:lnSpc>
                <a:spcPct val="120000"/>
              </a:lnSpc>
              <a:buFont typeface="Wingdings" panose="05000000000000000000" pitchFamily="2" charset="2"/>
              <a:buChar char="ü"/>
            </a:pPr>
            <a:r>
              <a:rPr lang="en-US" sz="1800" b="1" dirty="0"/>
              <a:t>Testing the sensitivity of enterobacteria to antibiotics and chemotherapeutics (antibiogram) - </a:t>
            </a:r>
            <a:r>
              <a:rPr lang="en-US" sz="1800" b="1" dirty="0">
                <a:solidFill>
                  <a:srgbClr val="7030A0"/>
                </a:solidFill>
                <a:effectLst>
                  <a:outerShdw blurRad="38100" dist="38100" dir="2700000" algn="tl">
                    <a:srgbClr val="000000">
                      <a:alpha val="43137"/>
                    </a:srgbClr>
                  </a:outerShdw>
                </a:effectLst>
                <a:highlight>
                  <a:srgbClr val="F6D1FF"/>
                </a:highlight>
              </a:rPr>
              <a:t>multidrug-resistant enterobacteria represents a huge medical problem</a:t>
            </a:r>
            <a:endParaRPr lang="ru-RU" sz="1800" b="1" dirty="0">
              <a:solidFill>
                <a:srgbClr val="7030A0"/>
              </a:solidFill>
              <a:effectLst>
                <a:outerShdw blurRad="38100" dist="38100" dir="2700000" algn="tl">
                  <a:srgbClr val="000000">
                    <a:alpha val="43137"/>
                  </a:srgbClr>
                </a:outerShdw>
              </a:effectLst>
              <a:highlight>
                <a:srgbClr val="F6D1FF"/>
              </a:highlight>
            </a:endParaRPr>
          </a:p>
        </p:txBody>
      </p:sp>
      <p:pic>
        <p:nvPicPr>
          <p:cNvPr id="4" name="Picture 3">
            <a:extLst>
              <a:ext uri="{FF2B5EF4-FFF2-40B4-BE49-F238E27FC236}">
                <a16:creationId xmlns:a16="http://schemas.microsoft.com/office/drawing/2014/main" id="{746E7BCD-712B-6FCC-14AD-F7D7A3784A12}"/>
              </a:ext>
            </a:extLst>
          </p:cNvPr>
          <p:cNvPicPr>
            <a:picLocks noChangeAspect="1"/>
          </p:cNvPicPr>
          <p:nvPr/>
        </p:nvPicPr>
        <p:blipFill>
          <a:blip r:embed="rId2"/>
          <a:stretch>
            <a:fillRect/>
          </a:stretch>
        </p:blipFill>
        <p:spPr>
          <a:xfrm>
            <a:off x="118325" y="5253315"/>
            <a:ext cx="9096429" cy="1487553"/>
          </a:xfrm>
          <a:prstGeom prst="rect">
            <a:avLst/>
          </a:prstGeom>
        </p:spPr>
      </p:pic>
    </p:spTree>
    <p:extLst>
      <p:ext uri="{BB962C8B-B14F-4D97-AF65-F5344CB8AC3E}">
        <p14:creationId xmlns:p14="http://schemas.microsoft.com/office/powerpoint/2010/main" val="2047602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9374" y="2140478"/>
            <a:ext cx="4069598" cy="3170099"/>
          </a:xfrm>
          <a:prstGeom prst="rect">
            <a:avLst/>
          </a:prstGeom>
          <a:solidFill>
            <a:schemeClr val="accent3">
              <a:lumMod val="20000"/>
              <a:lumOff val="80000"/>
            </a:schemeClr>
          </a:solidFill>
          <a:ln>
            <a:solidFill>
              <a:schemeClr val="accent2"/>
            </a:solidFill>
          </a:ln>
        </p:spPr>
        <p:txBody>
          <a:bodyPr wrap="square">
            <a:spAutoFit/>
          </a:bodyPr>
          <a:lstStyle/>
          <a:p>
            <a:pPr algn="l" rtl="0"/>
            <a:r>
              <a:rPr lang="ru-RU" sz="2000" dirty="0"/>
              <a:t>In healthy people, it is necessary to</a:t>
            </a:r>
            <a:r>
              <a:rPr lang="en-US" sz="2000" dirty="0"/>
              <a:t> </a:t>
            </a:r>
            <a:r>
              <a:rPr lang="ru-RU" sz="2000" u="sng" dirty="0"/>
              <a:t>introduce a large number of bacteria</a:t>
            </a:r>
            <a:r>
              <a:rPr lang="en-US" sz="2000" dirty="0"/>
              <a:t> </a:t>
            </a:r>
            <a:r>
              <a:rPr lang="ru-RU" sz="2000" dirty="0"/>
              <a:t>to overcome the gastric barrier.</a:t>
            </a:r>
          </a:p>
          <a:p>
            <a:pPr algn="l" rtl="0"/>
            <a:endParaRPr lang="ru-RU" sz="2000" dirty="0"/>
          </a:p>
          <a:p>
            <a:pPr algn="l" rtl="0"/>
            <a:r>
              <a:rPr lang="ru-RU" sz="2000" dirty="0"/>
              <a:t>For cholera develop</a:t>
            </a:r>
            <a:r>
              <a:rPr lang="en-US" sz="2000" dirty="0" err="1"/>
              <a:t>ment</a:t>
            </a:r>
            <a:r>
              <a:rPr lang="ru-RU" sz="2000" dirty="0"/>
              <a:t>, it is necessary </a:t>
            </a:r>
            <a:r>
              <a:rPr lang="en-US" sz="2000" dirty="0"/>
              <a:t>that</a:t>
            </a:r>
            <a:r>
              <a:rPr lang="ru-RU" sz="2000" dirty="0"/>
              <a:t> </a:t>
            </a:r>
            <a:r>
              <a:rPr lang="ru-RU" sz="2000" i="1" dirty="0"/>
              <a:t>Vibrio cholerae </a:t>
            </a:r>
            <a:r>
              <a:rPr lang="ru-RU" sz="2000" u="sng" dirty="0"/>
              <a:t>colonize</a:t>
            </a:r>
            <a:r>
              <a:rPr lang="en-US" sz="2000" u="sng" dirty="0"/>
              <a:t>s</a:t>
            </a:r>
            <a:r>
              <a:rPr lang="ru-RU" sz="2000" u="sng" dirty="0"/>
              <a:t> the small intestine,</a:t>
            </a:r>
            <a:r>
              <a:rPr lang="en-US" sz="2000" u="sng" dirty="0"/>
              <a:t> </a:t>
            </a:r>
            <a:r>
              <a:rPr lang="ru-RU" sz="2000" dirty="0"/>
              <a:t>multipl</a:t>
            </a:r>
            <a:r>
              <a:rPr lang="en-US" sz="2000" dirty="0" err="1"/>
              <a:t>ies</a:t>
            </a:r>
            <a:r>
              <a:rPr lang="ru-RU" sz="2000" dirty="0"/>
              <a:t> and produce</a:t>
            </a:r>
            <a:r>
              <a:rPr lang="en-US" sz="2000" dirty="0"/>
              <a:t>s</a:t>
            </a:r>
            <a:r>
              <a:rPr lang="ru-RU" sz="2000" dirty="0"/>
              <a:t> virulence factors</a:t>
            </a:r>
            <a:r>
              <a:rPr lang="en-US" sz="2000" dirty="0"/>
              <a:t>.</a:t>
            </a:r>
            <a:endParaRPr lang="sr-Cyrl-RS" sz="2000" dirty="0"/>
          </a:p>
        </p:txBody>
      </p:sp>
      <p:grpSp>
        <p:nvGrpSpPr>
          <p:cNvPr id="17" name="Group 16"/>
          <p:cNvGrpSpPr/>
          <p:nvPr/>
        </p:nvGrpSpPr>
        <p:grpSpPr>
          <a:xfrm>
            <a:off x="4400236" y="1226190"/>
            <a:ext cx="4852395" cy="5539282"/>
            <a:chOff x="5254387" y="1220747"/>
            <a:chExt cx="4107101" cy="5223865"/>
          </a:xfrm>
        </p:grpSpPr>
        <p:pic>
          <p:nvPicPr>
            <p:cNvPr id="9" name="Picture 8" descr="Резултат слика за pathogenesis of cholera"/>
            <p:cNvPicPr>
              <a:picLocks noChangeAspect="1" noChangeArrowheads="1"/>
            </p:cNvPicPr>
            <p:nvPr/>
          </p:nvPicPr>
          <p:blipFill>
            <a:blip r:embed="rId2" cstate="print"/>
            <a:srcRect/>
            <a:stretch>
              <a:fillRect/>
            </a:stretch>
          </p:blipFill>
          <p:spPr bwMode="auto">
            <a:xfrm>
              <a:off x="5254387" y="1220747"/>
              <a:ext cx="4107101" cy="5223865"/>
            </a:xfrm>
            <a:prstGeom prst="rect">
              <a:avLst/>
            </a:prstGeom>
            <a:solidFill>
              <a:schemeClr val="accent4">
                <a:lumMod val="50000"/>
              </a:schemeClr>
            </a:solidFill>
            <a:ln>
              <a:solidFill>
                <a:schemeClr val="accent4">
                  <a:lumMod val="50000"/>
                </a:schemeClr>
              </a:solidFill>
            </a:ln>
          </p:spPr>
        </p:pic>
        <p:sp>
          <p:nvSpPr>
            <p:cNvPr id="10" name="Rectangle 9"/>
            <p:cNvSpPr/>
            <p:nvPr/>
          </p:nvSpPr>
          <p:spPr>
            <a:xfrm>
              <a:off x="6987654" y="1774209"/>
              <a:ext cx="2373834" cy="627797"/>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sr-Latn-RS" sz="1400" b="1" i="1" dirty="0">
                  <a:solidFill>
                    <a:srgbClr val="FFFF00"/>
                  </a:solidFill>
                </a:rPr>
                <a:t>V.</a:t>
              </a:r>
              <a:r>
                <a:rPr lang="en-US" sz="1400" b="1" i="1" dirty="0">
                  <a:solidFill>
                    <a:srgbClr val="FFFF00"/>
                  </a:solidFill>
                </a:rPr>
                <a:t> c</a:t>
              </a:r>
              <a:r>
                <a:rPr lang="sr-Latn-RS" sz="1400" b="1" i="1" dirty="0">
                  <a:solidFill>
                    <a:srgbClr val="FFFF00"/>
                  </a:solidFill>
                </a:rPr>
                <a:t>holarae</a:t>
              </a:r>
              <a:r>
                <a:rPr lang="sr-Cyrl-RS" sz="1400" b="1" i="1" dirty="0">
                  <a:solidFill>
                    <a:srgbClr val="FFFF00"/>
                  </a:solidFill>
                </a:rPr>
                <a:t> </a:t>
              </a:r>
              <a:r>
                <a:rPr lang="sr-Cyrl-RS" sz="1400" b="1" dirty="0">
                  <a:solidFill>
                    <a:srgbClr val="FFFF00"/>
                  </a:solidFill>
                </a:rPr>
                <a:t>is introduced in large number</a:t>
              </a:r>
              <a:endParaRPr lang="en-US" sz="1400" b="1" dirty="0">
                <a:solidFill>
                  <a:srgbClr val="FFFF00"/>
                </a:solidFill>
              </a:endParaRPr>
            </a:p>
          </p:txBody>
        </p:sp>
        <p:sp>
          <p:nvSpPr>
            <p:cNvPr id="11" name="Rectangle 10"/>
            <p:cNvSpPr/>
            <p:nvPr/>
          </p:nvSpPr>
          <p:spPr>
            <a:xfrm>
              <a:off x="7206018" y="2731826"/>
              <a:ext cx="2155470" cy="898478"/>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sr-Cyrl-RS" sz="1400" b="1" dirty="0"/>
                <a:t>Hypochlorhydria and achlorhydria increase the risk of infection</a:t>
              </a:r>
              <a:endParaRPr lang="en-US" sz="1400" b="1" dirty="0"/>
            </a:p>
          </p:txBody>
        </p:sp>
        <p:sp>
          <p:nvSpPr>
            <p:cNvPr id="12" name="Rectangle 11"/>
            <p:cNvSpPr/>
            <p:nvPr/>
          </p:nvSpPr>
          <p:spPr>
            <a:xfrm>
              <a:off x="6905767" y="3957850"/>
              <a:ext cx="2455721" cy="1310185"/>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sr-Cyrl-RS" sz="1400" b="1" dirty="0">
                  <a:solidFill>
                    <a:srgbClr val="FFFF00"/>
                  </a:solidFill>
                </a:rPr>
                <a:t>Colonization of the small intestine depends on:</a:t>
              </a:r>
            </a:p>
            <a:p>
              <a:pPr algn="r" rtl="0"/>
              <a:r>
                <a:rPr lang="en-US" sz="1400" b="1" dirty="0"/>
                <a:t>m</a:t>
              </a:r>
              <a:r>
                <a:rPr lang="sr-Cyrl-RS" sz="1400" b="1" dirty="0"/>
                <a:t>obility</a:t>
              </a:r>
              <a:r>
                <a:rPr lang="en-US" sz="1400" b="1" dirty="0"/>
                <a:t>,</a:t>
              </a:r>
              <a:endParaRPr lang="sr-Cyrl-RS" sz="1400" b="1" dirty="0"/>
            </a:p>
            <a:p>
              <a:pPr algn="r" rtl="0"/>
              <a:r>
                <a:rPr lang="sr-Cyrl-RS" sz="1400" b="1" dirty="0"/>
                <a:t>mucinase production and binding to specific receptors</a:t>
              </a:r>
              <a:endParaRPr lang="en-US" sz="1400" b="1" dirty="0"/>
            </a:p>
          </p:txBody>
        </p:sp>
        <p:sp>
          <p:nvSpPr>
            <p:cNvPr id="13" name="Rectangle 12"/>
            <p:cNvSpPr/>
            <p:nvPr/>
          </p:nvSpPr>
          <p:spPr>
            <a:xfrm>
              <a:off x="6987654" y="5434084"/>
              <a:ext cx="2373834" cy="627797"/>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sr-Cyrl-RS" sz="1400" b="1" dirty="0">
                  <a:solidFill>
                    <a:srgbClr val="FFFF00"/>
                  </a:solidFill>
                </a:rPr>
                <a:t>Toxin production</a:t>
              </a:r>
              <a:endParaRPr lang="en-US" sz="1400" b="1" dirty="0">
                <a:solidFill>
                  <a:srgbClr val="FFFF00"/>
                </a:solidFill>
              </a:endParaRPr>
            </a:p>
          </p:txBody>
        </p:sp>
        <p:sp>
          <p:nvSpPr>
            <p:cNvPr id="14" name="Rectangle 13"/>
            <p:cNvSpPr/>
            <p:nvPr/>
          </p:nvSpPr>
          <p:spPr>
            <a:xfrm>
              <a:off x="5283959" y="5258937"/>
              <a:ext cx="1649104" cy="882556"/>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sr-Cyrl-RS" sz="1400" b="1" dirty="0">
                  <a:solidFill>
                    <a:srgbClr val="FFFF00"/>
                  </a:solidFill>
                </a:rPr>
                <a:t>Extreme loss of water and electrolytes</a:t>
              </a:r>
              <a:endParaRPr lang="en-US" sz="1400" b="1" dirty="0">
                <a:solidFill>
                  <a:srgbClr val="FFFF00"/>
                </a:solidFill>
              </a:endParaRPr>
            </a:p>
          </p:txBody>
        </p:sp>
      </p:grpSp>
      <p:sp>
        <p:nvSpPr>
          <p:cNvPr id="18" name="Title 1"/>
          <p:cNvSpPr txBox="1">
            <a:spLocks noGrp="1"/>
          </p:cNvSpPr>
          <p:nvPr>
            <p:ph type="title"/>
          </p:nvPr>
        </p:nvSpPr>
        <p:spPr>
          <a:xfrm>
            <a:off x="468076" y="274638"/>
            <a:ext cx="8425339" cy="748944"/>
          </a:xfrm>
          <a:prstGeom prst="rect">
            <a:avLst/>
          </a:prstGeom>
          <a:solidFill>
            <a:schemeClr val="bg1"/>
          </a:solidFill>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Establishment of infection and </a:t>
            </a:r>
            <a:r>
              <a:rPr kumimoji="0" lang="en-US" sz="2800" b="1" i="0"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rPr>
              <a:t>multiplication </a:t>
            </a:r>
            <a:endParaRPr kumimoji="0" lang="ru-RU" sz="2800" b="1" i="0" u="none" strike="noStrike" kern="1200" cap="none" spc="0" normalizeH="0" baseline="0" noProof="0" dirty="0">
              <a:ln>
                <a:noFill/>
              </a:ln>
              <a:solidFill>
                <a:srgbClr val="C00000"/>
              </a:solidFill>
              <a:effectLst/>
              <a:uLnTx/>
              <a:uFillTx/>
              <a:latin typeface="Palatino Linotype" panose="02040502050505030304" pitchFamily="18" charset="0"/>
              <a:ea typeface="+mj-ea"/>
              <a:cs typeface="+mj-cs"/>
            </a:endParaRPr>
          </a:p>
        </p:txBody>
      </p:sp>
    </p:spTree>
    <p:extLst>
      <p:ext uri="{BB962C8B-B14F-4D97-AF65-F5344CB8AC3E}">
        <p14:creationId xmlns:p14="http://schemas.microsoft.com/office/powerpoint/2010/main" val="6369908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11750</TotalTime>
  <Words>6409</Words>
  <Application>Microsoft Office PowerPoint</Application>
  <PresentationFormat>Custom</PresentationFormat>
  <Paragraphs>575</Paragraphs>
  <Slides>80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80</vt:i4>
      </vt:variant>
    </vt:vector>
  </HeadingPairs>
  <TitlesOfParts>
    <vt:vector size="86" baseType="lpstr">
      <vt:lpstr>Arial</vt:lpstr>
      <vt:lpstr>Calibri</vt:lpstr>
      <vt:lpstr>Palatino Linotype</vt:lpstr>
      <vt:lpstr>Times New Roman</vt:lpstr>
      <vt:lpstr>Wingdings</vt:lpstr>
      <vt:lpstr>Office Theme</vt:lpstr>
      <vt:lpstr>TEACHING UNIT 5</vt:lpstr>
      <vt:lpstr>Intestinal bacteria which cause secretory (watery) diarrhea</vt:lpstr>
      <vt:lpstr>PowerPoint Presentation</vt:lpstr>
      <vt:lpstr>General characteristics of the diarrhea causative agents </vt:lpstr>
      <vt:lpstr>PowerPoint Presentation</vt:lpstr>
      <vt:lpstr>Bacteria entering the body</vt:lpstr>
      <vt:lpstr>Vibrio cholerae...</vt:lpstr>
      <vt:lpstr> Natural habitat and mode of transmission </vt:lpstr>
      <vt:lpstr>Establishment of infection and multiplication </vt:lpstr>
      <vt:lpstr>PowerPoint Presentation</vt:lpstr>
      <vt:lpstr>Mechanism of cholera toxin action</vt:lpstr>
      <vt:lpstr>Clinical manifestations of cholera</vt:lpstr>
      <vt:lpstr>Escherichia coli...</vt:lpstr>
      <vt:lpstr>PowerPoint Presentation</vt:lpstr>
      <vt:lpstr>PowerPoint Presentation</vt:lpstr>
      <vt:lpstr>PowerPoint Presentation</vt:lpstr>
      <vt:lpstr>Enterotoxigenic E. coli (ETEC)  -epidemiology-</vt:lpstr>
      <vt:lpstr>Mechanism of diarrhea development</vt:lpstr>
      <vt:lpstr>Enteropathogenic E. coli (EPECs) -epidemiology-</vt:lpstr>
      <vt:lpstr> Mechanism of diarrhea development  </vt:lpstr>
      <vt:lpstr>Enteroaggregative E. coli (EAEC) </vt:lpstr>
      <vt:lpstr>Extraintestinal infections caused by E. coli </vt:lpstr>
      <vt:lpstr>...</vt:lpstr>
      <vt:lpstr>Invasive gastrointestinal infections</vt:lpstr>
      <vt:lpstr>PowerPoint Presentation</vt:lpstr>
      <vt:lpstr>PowerPoint Presentation</vt:lpstr>
      <vt:lpstr>Epidemiology</vt:lpstr>
      <vt:lpstr>PowerPoint Presentation</vt:lpstr>
      <vt:lpstr>PowerPoint Presentation</vt:lpstr>
      <vt:lpstr>Mechanism of tissue damage in bacillary dysentery</vt:lpstr>
      <vt:lpstr>PowerPoint Presentation</vt:lpstr>
      <vt:lpstr>Salmonella...</vt:lpstr>
      <vt:lpstr>General characteristics of Salmonella</vt:lpstr>
      <vt:lpstr>PowerPoint Presentation</vt:lpstr>
      <vt:lpstr>Natural habitat and route of transmission</vt:lpstr>
      <vt:lpstr>Entry into the host organism</vt:lpstr>
      <vt:lpstr>PowerPoint Presentation</vt:lpstr>
      <vt:lpstr>Entry into the host organism and mechanism of tissue damage </vt:lpstr>
      <vt:lpstr>PowerPoint Presentation</vt:lpstr>
      <vt:lpstr>Pathogenesis of gastroenteritis</vt:lpstr>
      <vt:lpstr>Pathogenesis of typhoid fever</vt:lpstr>
      <vt:lpstr>Pathogenesis and symptoms of typhoid fever</vt:lpstr>
      <vt:lpstr>PowerPoint Presentation</vt:lpstr>
      <vt:lpstr>PowerPoint Presentation</vt:lpstr>
      <vt:lpstr>Enterohemorrhagic E. coli (EHEC)</vt:lpstr>
      <vt:lpstr>Epidemiology</vt:lpstr>
      <vt:lpstr> Establishment of infection and mechanism of tissue damage</vt:lpstr>
      <vt:lpstr>PowerPoint Presentation</vt:lpstr>
      <vt:lpstr>Enteroinvasive E. coli (EIEC)</vt:lpstr>
      <vt:lpstr>Other pathogenic and opportunistic enterobacteria</vt:lpstr>
      <vt:lpstr>Yersinia</vt:lpstr>
      <vt:lpstr>Y. enterocolitica and Y. pseudotuberculosis</vt:lpstr>
      <vt:lpstr>  Klebsiella Commensal enterobacteria </vt:lpstr>
      <vt:lpstr> Klebsiella  Clinical manifestations </vt:lpstr>
      <vt:lpstr>Enterobacter  The most clinically significant species of this genus is E. cloacae.</vt:lpstr>
      <vt:lpstr>PowerPoint Presentation</vt:lpstr>
      <vt:lpstr>Proteus</vt:lpstr>
      <vt:lpstr>Campylobacter jejuni... </vt:lpstr>
      <vt:lpstr>PowerPoint Presentation</vt:lpstr>
      <vt:lpstr>PowerPoint Presentation</vt:lpstr>
      <vt:lpstr>PowerPoint Presentation</vt:lpstr>
      <vt:lpstr>...</vt:lpstr>
      <vt:lpstr>PowerPoint Presentation</vt:lpstr>
      <vt:lpstr>General characteristics</vt:lpstr>
      <vt:lpstr>Epidemiology</vt:lpstr>
      <vt:lpstr>PowerPoint Presentation</vt:lpstr>
      <vt:lpstr>Establishing infection</vt:lpstr>
      <vt:lpstr>PowerPoint Presentation</vt:lpstr>
      <vt:lpstr>Mechanism of tissue damage</vt:lpstr>
      <vt:lpstr>PowerPoint Presentation</vt:lpstr>
      <vt:lpstr>PowerPoint Presentation</vt:lpstr>
      <vt:lpstr>General characteristics</vt:lpstr>
      <vt:lpstr>PowerPoint Presentation</vt:lpstr>
      <vt:lpstr>PowerPoint Presentation</vt:lpstr>
      <vt:lpstr>Establishing infection</vt:lpstr>
      <vt:lpstr>PowerPoint Presentation</vt:lpstr>
      <vt:lpstr>PowerPoint Presentation</vt:lpstr>
      <vt:lpstr>PowerPoint Presentation</vt:lpstr>
      <vt:lpstr>Acinetobacter</vt:lpstr>
      <vt:lpstr>Laboratory diagnosis of infections caused by enterobacteria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Vladislav Volarevic</dc:creator>
  <cp:lastModifiedBy>Jelena Pantic</cp:lastModifiedBy>
  <cp:revision>541</cp:revision>
  <dcterms:created xsi:type="dcterms:W3CDTF">2015-02-16T09:43:32Z</dcterms:created>
  <dcterms:modified xsi:type="dcterms:W3CDTF">2026-03-14T09:20:54Z</dcterms:modified>
</cp:coreProperties>
</file>